
<file path=[Content_Types].xml><?xml version="1.0" encoding="utf-8"?>
<Types xmlns="http://schemas.openxmlformats.org/package/2006/content-types">
  <Default Extension="jpeg" ContentType="image/jpeg"/>
  <Default Extension="jpg" ContentType="image/jpeg"/>
  <Default Extension="KTUAtisavyeagHMmkeY35Ljy3REFzOa84iaP6fCiNWc"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69" r:id="rId6"/>
    <p:sldId id="259" r:id="rId7"/>
    <p:sldId id="260" r:id="rId8"/>
    <p:sldId id="265" r:id="rId9"/>
    <p:sldId id="270" r:id="rId10"/>
    <p:sldId id="263" r:id="rId11"/>
    <p:sldId id="261" r:id="rId12"/>
    <p:sldId id="262" r:id="rId13"/>
    <p:sldId id="266" r:id="rId14"/>
    <p:sldId id="267" r:id="rId15"/>
    <p:sldId id="273" r:id="rId16"/>
    <p:sldId id="268" r:id="rId17"/>
    <p:sldId id="288" r:id="rId18"/>
    <p:sldId id="282" r:id="rId19"/>
    <p:sldId id="283" r:id="rId20"/>
    <p:sldId id="284" r:id="rId21"/>
    <p:sldId id="285" r:id="rId22"/>
    <p:sldId id="286" r:id="rId23"/>
    <p:sldId id="287" r:id="rId24"/>
    <p:sldId id="289" r:id="rId25"/>
    <p:sldId id="290" r:id="rId26"/>
    <p:sldId id="291" r:id="rId27"/>
    <p:sldId id="293" r:id="rId28"/>
    <p:sldId id="292" r:id="rId29"/>
    <p:sldId id="294" r:id="rId30"/>
    <p:sldId id="280" r:id="rId31"/>
    <p:sldId id="272" r:id="rId32"/>
    <p:sldId id="274" r:id="rId33"/>
    <p:sldId id="275" r:id="rId34"/>
    <p:sldId id="277" r:id="rId35"/>
    <p:sldId id="278" r:id="rId36"/>
    <p:sldId id="276" r:id="rId37"/>
    <p:sldId id="279" r:id="rId38"/>
    <p:sldId id="295" r:id="rId39"/>
    <p:sldId id="296" r:id="rId40"/>
    <p:sldId id="297" r:id="rId41"/>
    <p:sldId id="298" r:id="rId42"/>
    <p:sldId id="299" r:id="rId43"/>
    <p:sldId id="302" r:id="rId44"/>
    <p:sldId id="300" r:id="rId45"/>
    <p:sldId id="301" r:id="rId46"/>
    <p:sldId id="303" r:id="rId47"/>
    <p:sldId id="304" r:id="rId48"/>
    <p:sldId id="30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64F874-08C7-4527-8E0D-5089A268929F}">
          <p14:sldIdLst>
            <p14:sldId id="256"/>
            <p14:sldId id="257"/>
            <p14:sldId id="264"/>
            <p14:sldId id="258"/>
            <p14:sldId id="269"/>
            <p14:sldId id="259"/>
            <p14:sldId id="260"/>
            <p14:sldId id="265"/>
            <p14:sldId id="270"/>
            <p14:sldId id="263"/>
            <p14:sldId id="261"/>
            <p14:sldId id="262"/>
            <p14:sldId id="266"/>
            <p14:sldId id="267"/>
            <p14:sldId id="273"/>
            <p14:sldId id="268"/>
            <p14:sldId id="288"/>
            <p14:sldId id="282"/>
            <p14:sldId id="283"/>
            <p14:sldId id="284"/>
            <p14:sldId id="285"/>
            <p14:sldId id="286"/>
            <p14:sldId id="287"/>
            <p14:sldId id="289"/>
            <p14:sldId id="290"/>
            <p14:sldId id="291"/>
            <p14:sldId id="293"/>
            <p14:sldId id="292"/>
            <p14:sldId id="294"/>
            <p14:sldId id="280"/>
            <p14:sldId id="272"/>
            <p14:sldId id="274"/>
            <p14:sldId id="275"/>
            <p14:sldId id="277"/>
            <p14:sldId id="278"/>
            <p14:sldId id="276"/>
            <p14:sldId id="279"/>
            <p14:sldId id="295"/>
            <p14:sldId id="296"/>
            <p14:sldId id="297"/>
            <p14:sldId id="298"/>
            <p14:sldId id="299"/>
            <p14:sldId id="302"/>
            <p14:sldId id="300"/>
            <p14:sldId id="301"/>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9" d="100"/>
          <a:sy n="159" d="100"/>
        </p:scale>
        <p:origin x="30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Torres" userId="e1aeded6-7d42-45aa-bf81-989aed782165" providerId="ADAL" clId="{F0F31D55-5FB6-47EE-A6BB-5DC1A1B910D4}"/>
    <pc:docChg chg="modSld sldOrd">
      <pc:chgData name="Nicole Torres" userId="e1aeded6-7d42-45aa-bf81-989aed782165" providerId="ADAL" clId="{F0F31D55-5FB6-47EE-A6BB-5DC1A1B910D4}" dt="2026-04-13T15:49:56.280" v="31" actId="20577"/>
      <pc:docMkLst>
        <pc:docMk/>
      </pc:docMkLst>
      <pc:sldChg chg="ord">
        <pc:chgData name="Nicole Torres" userId="e1aeded6-7d42-45aa-bf81-989aed782165" providerId="ADAL" clId="{F0F31D55-5FB6-47EE-A6BB-5DC1A1B910D4}" dt="2026-04-13T15:47:55.818" v="3"/>
        <pc:sldMkLst>
          <pc:docMk/>
          <pc:sldMk cId="583583260" sldId="264"/>
        </pc:sldMkLst>
      </pc:sldChg>
      <pc:sldChg chg="ord">
        <pc:chgData name="Nicole Torres" userId="e1aeded6-7d42-45aa-bf81-989aed782165" providerId="ADAL" clId="{F0F31D55-5FB6-47EE-A6BB-5DC1A1B910D4}" dt="2026-04-13T15:46:41.985" v="1"/>
        <pc:sldMkLst>
          <pc:docMk/>
          <pc:sldMk cId="3652535974" sldId="269"/>
        </pc:sldMkLst>
      </pc:sldChg>
      <pc:sldChg chg="modSp mod">
        <pc:chgData name="Nicole Torres" userId="e1aeded6-7d42-45aa-bf81-989aed782165" providerId="ADAL" clId="{F0F31D55-5FB6-47EE-A6BB-5DC1A1B910D4}" dt="2026-04-13T15:48:50.798" v="4" actId="1076"/>
        <pc:sldMkLst>
          <pc:docMk/>
          <pc:sldMk cId="4082532327" sldId="288"/>
        </pc:sldMkLst>
        <pc:spChg chg="mod">
          <ac:chgData name="Nicole Torres" userId="e1aeded6-7d42-45aa-bf81-989aed782165" providerId="ADAL" clId="{F0F31D55-5FB6-47EE-A6BB-5DC1A1B910D4}" dt="2026-04-13T15:48:50.798" v="4" actId="1076"/>
          <ac:spMkLst>
            <pc:docMk/>
            <pc:sldMk cId="4082532327" sldId="288"/>
            <ac:spMk id="3" creationId="{E9D62F9D-4C60-46B3-B02B-FB7581D94253}"/>
          </ac:spMkLst>
        </pc:spChg>
      </pc:sldChg>
      <pc:sldChg chg="modSp mod">
        <pc:chgData name="Nicole Torres" userId="e1aeded6-7d42-45aa-bf81-989aed782165" providerId="ADAL" clId="{F0F31D55-5FB6-47EE-A6BB-5DC1A1B910D4}" dt="2026-04-13T15:49:56.280" v="31" actId="20577"/>
        <pc:sldMkLst>
          <pc:docMk/>
          <pc:sldMk cId="2546829077" sldId="289"/>
        </pc:sldMkLst>
        <pc:spChg chg="mod">
          <ac:chgData name="Nicole Torres" userId="e1aeded6-7d42-45aa-bf81-989aed782165" providerId="ADAL" clId="{F0F31D55-5FB6-47EE-A6BB-5DC1A1B910D4}" dt="2026-04-13T15:49:56.280" v="31" actId="20577"/>
          <ac:spMkLst>
            <pc:docMk/>
            <pc:sldMk cId="2546829077" sldId="289"/>
            <ac:spMk id="5" creationId="{F7EF5E47-9E61-4338-BC6A-BC3A912E9638}"/>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48.767"/>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 0,'0'302,"0"-288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8:08:07.4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33 0,'1269'-33'0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28.98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2,'105'-2,"141"5,-196 5,17 0,-37-5,-19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30.81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0,'12'4,"-1"0,1 0,0-2,0 0,1 0,-1-1,0 0,14-2,-8 1,0 1,32 6,-17-2,0-2,0-1,0-1,34-4,12 1,-30-4,-35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32.4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35,'34'0,"0"2,0 1,-1 2,34 9,-31-8,1-1,1-3,-1 0,69-8,-64 1,-1-2,50-15,46-8,-105 28,53 1,-49 2,-22-1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34.11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0,'30'33,"-14"-16,0-1,0 0,25 18,-34-29,1-1,0 1,0-1,1-1,-1 0,1 0,0 0,-1-1,1 0,0-1,18 0,57-1,-1-4,104-18,-127 12,0 2,99 0,-145 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35.69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7,'471'23,"-292"-11,-124-7,-42-2,1-2,-1 1,0-2,1 0,-1 0,1-2,-1 1,0-2,0 0,16-5,36-18,-39 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37.163"/>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0,'76'4,"104"18,58 3,-26-11,-148-12,-50-2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38.86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0,'706'0,"-653"7,-40-4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9:40.74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20,'3'-2,"0"0,0 0,0 0,0 0,1 0,-1 1,0 0,1-1,-1 1,1 1,-1-1,1 0,-1 1,1 0,0 0,-1 0,1 0,0 0,4 2,7 1,1 1,29 11,-36-11,6 0,0 0,31 4,18 4,-53-8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51.762"/>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 39,'32'0,"27"1,0-3,0-2,75-15,-88 12,1 2,-1 2,88 6,-32-1,200-2,-288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53.523"/>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 1,'1170'0,"-1155"0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31.597"/>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1,'13'0,"1"0,-1 1,0 1,0 0,0 0,0 2,0-1,-1 2,20 8,-15-5,0-2,0 0,1-1,0-1,0-1,29 3,114-7,-71-1,-76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33.495"/>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0,'159'7,"203"33,-303-29,-49-8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35.36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1,'4'1,"0"-1,-1 1,1 0,0 1,-1-1,0 1,1-1,5 5,23 9,3-10,0-2,1-2,55-4,-5 0,-20 3,-52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2T18:08:38.36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1,'936'0,"-921"0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8:07:44.432"/>
    </inkml:context>
    <inkml:brush xml:id="br0">
      <inkml:brushProperty name="width" value="0.05" units="cm"/>
      <inkml:brushProperty name="height" value="0.05" units="cm"/>
      <inkml:brushProperty name="color" value="#5B2D90"/>
    </inkml:brush>
  </inkml:definitions>
  <inkml:trace contextRef="#ctx0" brushRef="#br0">0 0 24532,'0'581'0,"1346"-581"0,-1346-581 0,-1346 581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8:07:52.810"/>
    </inkml:context>
    <inkml:brush xml:id="br0">
      <inkml:brushProperty name="width" value="0.05" units="cm"/>
      <inkml:brushProperty name="height" value="0.05" units="cm"/>
      <inkml:brushProperty name="color" value="#5B2D90"/>
    </inkml:brush>
  </inkml:definitions>
  <inkml:trace contextRef="#ctx0" brushRef="#br0">1141 391 24575,'-278'17'0,"251"-17"0,-13 2 0,0-3 0,0-1 0,0-2 0,-73-18 0,96 19 0,1 0 0,-1 0 0,0 2 0,-23 0 0,-45-5 0,51 2 0,1 1 0,-1 2 0,-37 3 0,-58-3 0,126 1 0,0-1 0,-1 1 0,1-1 0,0 0 0,0 0 0,1 0 0,-1-1 0,0 1 0,0-1 0,0 1 0,1-1 0,-1 0 0,1 0 0,0 0 0,-1 0 0,1-1 0,0 1 0,0-1 0,1 1 0,-1-1 0,0 0 0,1 1 0,-1-1 0,1 0 0,0 0 0,0 0 0,0 0 0,1 0 0,-2-6 0,0-10 0,0-1 0,1 1 0,4-37 0,-2 22 0,-1 25 0,0 0 0,0 0 0,1 0 0,0 1 0,1-1 0,0 0 0,4-10 0,-5 16 0,1-1 0,0 1 0,1 0 0,-1 0 0,0 0 0,1 1 0,-1-1 0,1 1 0,0-1 0,0 1 0,0 0 0,0 0 0,0 0 0,1 1 0,-1-1 0,1 1 0,-1-1 0,1 1 0,6-1 0,29-4 0,1 1 0,-1 2 0,1 1 0,51 6 0,4-1 0,604-3 0,-691 0 0,0 0 0,0 1 0,0 1 0,0-1 0,0 1 0,0 1 0,-1-1 0,1 1 0,-1 1 0,1-1 0,8 7 0,-12-7 0,0 0 0,0 0 0,0 0 0,0 1 0,-1-1 0,1 1 0,-1 0 0,0 0 0,-1 0 0,1 0 0,-1 0 0,1 1 0,-1-1 0,0 1 0,-1 0 0,1-1 0,-1 1 0,0 0 0,1 8 0,-1 40 0,-6 59 0,4-108 8,-1 1 0,1-1 0,-1 0 0,0 0 0,0 0 0,0 0 0,-1-1 0,1 1 0,-1-1 0,0 1 0,0-1 0,0 0 0,-1 0 0,-3 3 0,-1 0-256,0 0 1,0-1-1,0 1 1,0-2-1,-15 7 1,11-8-6579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4/13/2026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ijirst.org/Vacuums-Floor-Care-item-81210/"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12-03-putting-it-together-steps-to-c.html"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customXml" Target="../ink/ink1.xml"/><Relationship Id="rId10" Type="http://schemas.openxmlformats.org/officeDocument/2006/relationships/image" Target="../media/image17.png"/><Relationship Id="rId4" Type="http://schemas.openxmlformats.org/officeDocument/2006/relationships/hyperlink" Target="https://www.publicdomainpictures.net/en/view-image.php?image=139455&amp;picture=credit-cards" TargetMode="External"/><Relationship Id="rId9" Type="http://schemas.openxmlformats.org/officeDocument/2006/relationships/customXml" Target="../ink/ink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rm.unm.edu/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customXml" Target="../ink/ink5.xm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customXml" Target="../ink/ink9.xml"/><Relationship Id="rId5" Type="http://schemas.openxmlformats.org/officeDocument/2006/relationships/image" Target="../media/image28.png"/><Relationship Id="rId4" Type="http://schemas.openxmlformats.org/officeDocument/2006/relationships/customXml" Target="../ink/ink8.xml"/><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15.xml"/><Relationship Id="rId18" Type="http://schemas.openxmlformats.org/officeDocument/2006/relationships/image" Target="../media/image39.png"/><Relationship Id="rId3" Type="http://schemas.openxmlformats.org/officeDocument/2006/relationships/image" Target="../media/image32.jpg"/><Relationship Id="rId7" Type="http://schemas.openxmlformats.org/officeDocument/2006/relationships/customXml" Target="../ink/ink12.xml"/><Relationship Id="rId12" Type="http://schemas.openxmlformats.org/officeDocument/2006/relationships/image" Target="../media/image36.png"/><Relationship Id="rId17" Type="http://schemas.openxmlformats.org/officeDocument/2006/relationships/customXml" Target="../ink/ink17.xml"/><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35.png"/><Relationship Id="rId19" Type="http://schemas.openxmlformats.org/officeDocument/2006/relationships/customXml" Target="../ink/ink18.xml"/><Relationship Id="rId4" Type="http://schemas.openxmlformats.org/officeDocument/2006/relationships/hyperlink" Target="https://www.pexels.com/photo/vintage-communication-dialer-telephone-3073/" TargetMode="External"/><Relationship Id="rId9" Type="http://schemas.openxmlformats.org/officeDocument/2006/relationships/customXml" Target="../ink/ink13.xml"/><Relationship Id="rId1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publicdomainpictures.net/en/view-image.php?image=242319&amp;picture=business" TargetMode="External"/><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reestock.com/free-photos/business-man-taking-decision-standing-front-645114511" TargetMode="External"/><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hyperlink" Target="https://nam02.safelinks.protection.outlook.com/?url=https%3A%2F%2Fbudgetoffice.unm.edu%2Fassets%2Fdocuments%2Fresources%2FBR103BudgetActualTransfer.pdf&amp;data=05%7C02%7Cod124nt%40unm.edu%7C92b1247860214fd9dbbb08de70d6309f%7C25aa9830e0f9482b897e1a3b3c855e5c%7C0%7C0%7C639072262391634290%7CUnknown%7CTWFpbGZsb3d8eyJFbXB0eU1hcGkiOnRydWUsIlYiOiIwLjAuMDAwMCIsIlAiOiJXaW4zMiIsIkFOIjoiTWFpbCIsIldUIjoyfQ%3D%3D%7C0%7C%7C%7C&amp;sdata=vI9%2BJZMLxmr007sMelD%2BrZEfkqLdNaYAg1Uk%2B8o7G%2BI%3D&amp;reserved=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KTUAtisavyeagHMmkeY35Ljy3REFzOa84iaP6fCiNWc"/><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hyperlink" Target="https://www.deviantart.com/cyhennessey/art/Happy-Apple-D-264967801"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deviantart.com/cyhennessey/art/Happy-Apple-D-264967801" TargetMode="External"/><Relationship Id="rId2" Type="http://schemas.openxmlformats.org/officeDocument/2006/relationships/image" Target="../media/image52.KTUAtisavyeagHMmkeY35Ljy3REFzOa84iaP6fCiNWc"/><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hyperlink" Target="https://pixabay.com/vectors/orange-face-comic-surprise-307119/" TargetMode="Externa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hyperlink" Target="https://www.deviantart.com/cyhennessey/art/Happy-Apple-D-264967801" TargetMode="External"/><Relationship Id="rId2" Type="http://schemas.openxmlformats.org/officeDocument/2006/relationships/image" Target="../media/image52.KTUAtisavyeagHMmkeY35Ljy3REFzOa84iaP6fCiNWc"/><Relationship Id="rId1" Type="http://schemas.openxmlformats.org/officeDocument/2006/relationships/slideLayout" Target="../slideLayouts/slideLayout6.xml"/><Relationship Id="rId6" Type="http://schemas.openxmlformats.org/officeDocument/2006/relationships/image" Target="../media/image57.jpg"/><Relationship Id="rId5" Type="http://schemas.openxmlformats.org/officeDocument/2006/relationships/hyperlink" Target="https://www.maxpixel.net/Character-Cartoon-Murakami-Flower-Pin-Flower-Cute-3699291" TargetMode="Externa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hyperlink" Target="https://payroll.unm.edu/timeentry.html" TargetMode="External"/><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hyperlink" Target="https://nam02.safelinks.protection.outlook.com/?url=https%3A%2F%2Fbudgetoffice.unm.edu%2Fassets%2Fdocuments%2Fresources%2Fnsf-troubleshooting.pdf&amp;data=05%7C02%7Cod124nt%40unm.edu%7C92b1247860214fd9dbbb08de70d6309f%7C25aa9830e0f9482b897e1a3b3c855e5c%7C0%7C0%7C639072262391666806%7CUnknown%7CTWFpbGZsb3d8eyJFbXB0eU1hcGkiOnRydWUsIlYiOiIwLjAuMDAwMCIsIlAiOiJXaW4zMiIsIkFOIjoiTWFpbCIsIldUIjoyfQ%3D%3D%7C0%7C%7C%7C&amp;sdata=JhQ5x%2B%2FzcLqtmeYT3zMBri4rfv74Rvki1TmepY20GIo%3D&amp;reserved=0" TargetMode="External"/><Relationship Id="rId5" Type="http://schemas.openxmlformats.org/officeDocument/2006/relationships/hyperlink" Target="https://freesvg.org/1554080741" TargetMode="Externa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hyperlink" Target="https://www.thefunstons.com/mene-mene-tekel-upharsin-from-the-daily-office-april-18-2013/"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unmpolicy.policystat.com/policy/17221566/latest/" TargetMode="External"/><Relationship Id="rId2" Type="http://schemas.openxmlformats.org/officeDocument/2006/relationships/hyperlink" Target="https://unmpolicy.policystat.com/policy/17221634/latest/" TargetMode="Externa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sarm.unm.edu/part-2/purchasing-and-ap-policies-and-procedures/11-laws-and-regulations-impacting-unm-purchasing.html" TargetMode="Externa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hyperlink" Target="https://freepngimg.com/png/15750-money-png-pictur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ixabay.com/en/service-gear-wrench-help-support-1220327/"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progressive-charlestown.com/2012/11/many-obstacles-to-charlestown-indian.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liem.com/2018/12/teaming-tips-case-3-ineffective-meetings/stoplight/"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arm.unm.edu/part-1/basic-concepts/1-e-banner-concepts-and-definition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ua.unm.edu/resources/oplegacctdef-02-18-26.pdf"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6A6C-0134-4FB5-BD3E-B3ED440AD815}"/>
              </a:ext>
            </a:extLst>
          </p:cNvPr>
          <p:cNvSpPr>
            <a:spLocks noGrp="1"/>
          </p:cNvSpPr>
          <p:nvPr>
            <p:ph type="ctrTitle"/>
          </p:nvPr>
        </p:nvSpPr>
        <p:spPr/>
        <p:txBody>
          <a:bodyPr/>
          <a:lstStyle/>
          <a:p>
            <a:r>
              <a:rPr lang="en-US" dirty="0"/>
              <a:t>UNM Finance 101</a:t>
            </a:r>
          </a:p>
        </p:txBody>
      </p:sp>
    </p:spTree>
    <p:extLst>
      <p:ext uri="{BB962C8B-B14F-4D97-AF65-F5344CB8AC3E}">
        <p14:creationId xmlns:p14="http://schemas.microsoft.com/office/powerpoint/2010/main" val="149318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7072-E0D0-489E-A891-5E2C9EDAF9C4}"/>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2463912F-C6A1-4CC8-A2BA-EAF4AEAE5514}"/>
              </a:ext>
            </a:extLst>
          </p:cNvPr>
          <p:cNvSpPr>
            <a:spLocks noGrp="1"/>
          </p:cNvSpPr>
          <p:nvPr>
            <p:ph sz="half" idx="1"/>
          </p:nvPr>
        </p:nvSpPr>
        <p:spPr>
          <a:xfrm>
            <a:off x="2589211" y="1526796"/>
            <a:ext cx="9121819" cy="4384426"/>
          </a:xfrm>
        </p:spPr>
        <p:txBody>
          <a:bodyPr>
            <a:normAutofit fontScale="77500" lnSpcReduction="20000"/>
          </a:bodyPr>
          <a:lstStyle/>
          <a:p>
            <a:r>
              <a:rPr lang="en-US" dirty="0"/>
              <a:t> The Organization code is used to track financial activities by functional reporting unit such as campus, college, school, department, division, and cost center.  The hierarchy UNM has created includes the following structure: </a:t>
            </a:r>
          </a:p>
          <a:p>
            <a:r>
              <a:rPr lang="en-US" dirty="0"/>
              <a:t>Organization Level 1:              President (highest level of reporting)</a:t>
            </a:r>
            <a:br>
              <a:rPr lang="en-US" dirty="0"/>
            </a:br>
            <a:r>
              <a:rPr lang="en-US" dirty="0"/>
              <a:t>Organization Level 2:              Campus/Vice President</a:t>
            </a:r>
            <a:br>
              <a:rPr lang="en-US" dirty="0"/>
            </a:br>
            <a:r>
              <a:rPr lang="en-US" dirty="0"/>
              <a:t>Organization Level 3:              College/School</a:t>
            </a:r>
            <a:br>
              <a:rPr lang="en-US" dirty="0"/>
            </a:br>
            <a:r>
              <a:rPr lang="en-US" dirty="0"/>
              <a:t>Organization Level 4:              College Grouping (determined by Level 3 Administrator)</a:t>
            </a:r>
            <a:br>
              <a:rPr lang="en-US" dirty="0"/>
            </a:br>
            <a:r>
              <a:rPr lang="en-US" b="1" dirty="0">
                <a:solidFill>
                  <a:srgbClr val="00B0F0"/>
                </a:solidFill>
              </a:rPr>
              <a:t>*Organization Level 5</a:t>
            </a:r>
            <a:r>
              <a:rPr lang="en-US" dirty="0"/>
              <a:t>:            Department (determined by Level 3 or 4 Administrator)</a:t>
            </a:r>
            <a:br>
              <a:rPr lang="en-US" dirty="0"/>
            </a:br>
            <a:r>
              <a:rPr lang="en-US" dirty="0"/>
              <a:t>	   Organization Level 6:              Division (optional, determined by Level 5 Administrator)</a:t>
            </a:r>
            <a:br>
              <a:rPr lang="en-US" dirty="0"/>
            </a:br>
            <a:r>
              <a:rPr lang="en-US" dirty="0"/>
              <a:t>	       Organization Level 7:              Unit (optional, determined by Level 6 Administrator)</a:t>
            </a:r>
            <a:br>
              <a:rPr lang="en-US" dirty="0"/>
            </a:br>
            <a:r>
              <a:rPr lang="en-US" dirty="0"/>
              <a:t>		   Organization Level 8:              Sub-unit (optional, as necessary)</a:t>
            </a:r>
          </a:p>
          <a:p>
            <a:r>
              <a:rPr lang="en-US" dirty="0"/>
              <a:t>The organization represented in the Index is where the financial activity is reflected and this activity will also roll up into the financial reports of the higher levels of organizational reporting within the structure.  An organization is a permanent unit with assigned employees and an operating budget.  Each organization has an “organization financial manager” identified within the Banner system.  The organization structure within Banner may mirror the organizational and reporting chart that is used within each unit as a tool or method to review and report on the financial results of each unit’s manager</a:t>
            </a:r>
          </a:p>
          <a:p>
            <a:endParaRPr lang="en-US" dirty="0"/>
          </a:p>
          <a:p>
            <a:r>
              <a:rPr lang="en-US" b="1" dirty="0">
                <a:solidFill>
                  <a:srgbClr val="00B0F0"/>
                </a:solidFill>
              </a:rPr>
              <a:t>*Organization 5 – is where most of what we do is – this is the overarching </a:t>
            </a:r>
            <a:r>
              <a:rPr lang="en-US" b="1">
                <a:solidFill>
                  <a:srgbClr val="00B0F0"/>
                </a:solidFill>
              </a:rPr>
              <a:t>departmental organization</a:t>
            </a:r>
            <a:endParaRPr lang="en-US" dirty="0"/>
          </a:p>
        </p:txBody>
      </p:sp>
    </p:spTree>
    <p:extLst>
      <p:ext uri="{BB962C8B-B14F-4D97-AF65-F5344CB8AC3E}">
        <p14:creationId xmlns:p14="http://schemas.microsoft.com/office/powerpoint/2010/main" val="341513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CB60-3F68-4621-BB6F-2517AC37F211}"/>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21A5B1AA-9DD9-4337-AEC7-15B63D02CB67}"/>
              </a:ext>
            </a:extLst>
          </p:cNvPr>
          <p:cNvSpPr>
            <a:spLocks noGrp="1"/>
          </p:cNvSpPr>
          <p:nvPr>
            <p:ph sz="half" idx="1"/>
          </p:nvPr>
        </p:nvSpPr>
        <p:spPr>
          <a:xfrm>
            <a:off x="2592924" y="1670279"/>
            <a:ext cx="8761093" cy="4563611"/>
          </a:xfrm>
        </p:spPr>
        <p:txBody>
          <a:bodyPr/>
          <a:lstStyle/>
          <a:p>
            <a:r>
              <a:rPr lang="en-US" dirty="0"/>
              <a:t>Organization refers to the department/unit involved and the breakdown of the Organization is like an Umbrella with the Level 5 Organization at the top encompassing everything and then levels beneath it that tie back to the Level 5 Org. </a:t>
            </a:r>
          </a:p>
          <a:p>
            <a:r>
              <a:rPr lang="en-US" dirty="0"/>
              <a:t>All of our Level 5 Organizations have a 3-digit prefix followed by the Letter A to designate Organization it is.  The Level 6 Organization designates a Division within that Organization.  The Level 7 Organization further breaks down the Division to into specific elements to keep certain activities separate.  The Level 5 Org is also known as the “Home Org” – this is handy for figuring out which department a faculty member was hired into. </a:t>
            </a:r>
          </a:p>
          <a:p>
            <a:pPr lvl="1"/>
            <a:r>
              <a:rPr lang="en-US" dirty="0"/>
              <a:t>Org 5 example – 997A – Pediatrics– the level 5 is entire Pediatrics Department</a:t>
            </a:r>
          </a:p>
          <a:p>
            <a:pPr lvl="2"/>
            <a:r>
              <a:rPr lang="en-US" dirty="0"/>
              <a:t>Org 6 example – 997P – Pediatrics Nephrology – a specific division in Pediatrics</a:t>
            </a:r>
          </a:p>
          <a:p>
            <a:pPr lvl="3"/>
            <a:r>
              <a:rPr lang="en-US" dirty="0"/>
              <a:t>Org 7 example – 997P01 – Nephrology Faculty #02</a:t>
            </a:r>
          </a:p>
        </p:txBody>
      </p:sp>
      <p:pic>
        <p:nvPicPr>
          <p:cNvPr id="6" name="Picture 5">
            <a:extLst>
              <a:ext uri="{FF2B5EF4-FFF2-40B4-BE49-F238E27FC236}">
                <a16:creationId xmlns:a16="http://schemas.microsoft.com/office/drawing/2014/main" id="{466D53D8-AD6E-4914-A060-7A2BA88ADB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2652" y="144540"/>
            <a:ext cx="1858923" cy="1280890"/>
          </a:xfrm>
          <a:prstGeom prst="rect">
            <a:avLst/>
          </a:prstGeom>
        </p:spPr>
      </p:pic>
    </p:spTree>
    <p:extLst>
      <p:ext uri="{BB962C8B-B14F-4D97-AF65-F5344CB8AC3E}">
        <p14:creationId xmlns:p14="http://schemas.microsoft.com/office/powerpoint/2010/main" val="329464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F100-8E12-47B5-8A29-1FFD2A8A7283}"/>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52E5E9EF-9ABA-4F56-9007-4924B9E53B9F}"/>
              </a:ext>
            </a:extLst>
          </p:cNvPr>
          <p:cNvSpPr>
            <a:spLocks noGrp="1"/>
          </p:cNvSpPr>
          <p:nvPr>
            <p:ph sz="half" idx="1"/>
          </p:nvPr>
        </p:nvSpPr>
        <p:spPr>
          <a:xfrm>
            <a:off x="2589211" y="1442906"/>
            <a:ext cx="9004374" cy="4468316"/>
          </a:xfrm>
        </p:spPr>
        <p:txBody>
          <a:bodyPr>
            <a:normAutofit fontScale="92500"/>
          </a:bodyPr>
          <a:lstStyle/>
          <a:p>
            <a:r>
              <a:rPr lang="en-US" dirty="0"/>
              <a:t>The Program assigned to each index represents specific reporting requirements established by the State of New Mexico Higher Education Division (HED) to which the University must adhere.  The program designated indicates the functional classification, such as Instruction, Research or Public Service.  For additional flexibility in reporting, the UNM COA program structure is also hierarchical:</a:t>
            </a:r>
          </a:p>
          <a:p>
            <a:r>
              <a:rPr lang="en-US" b="1" dirty="0"/>
              <a:t>Program Level 1:                     Mission</a:t>
            </a:r>
            <a:br>
              <a:rPr lang="en-US" b="1" dirty="0"/>
            </a:br>
            <a:r>
              <a:rPr lang="en-US" b="1" dirty="0"/>
              <a:t>Program Level 2:                     Functional Classification (Restricted/Unrestricted)</a:t>
            </a:r>
            <a:br>
              <a:rPr lang="en-US" b="1" dirty="0"/>
            </a:br>
            <a:r>
              <a:rPr lang="en-US" b="1" dirty="0"/>
              <a:t>Program Level 3:                     Program or Project</a:t>
            </a:r>
          </a:p>
          <a:p>
            <a:r>
              <a:rPr lang="en-US" dirty="0"/>
              <a:t>The program assignment for Sponsored (Restricted) Projects is designated based on the classification of the award as administered by the Contract and Grant Administrative (core) offices.  The program assignment for unrestricted projects is determined by the Budget Offices responsible for reporting to HED.  Within the hierarchy structure, the fund assignment and the program assignment that an index receives should been consistent as they both refer to the overall mission of the University.</a:t>
            </a:r>
          </a:p>
          <a:p>
            <a:endParaRPr lang="en-US" dirty="0"/>
          </a:p>
        </p:txBody>
      </p:sp>
    </p:spTree>
    <p:extLst>
      <p:ext uri="{BB962C8B-B14F-4D97-AF65-F5344CB8AC3E}">
        <p14:creationId xmlns:p14="http://schemas.microsoft.com/office/powerpoint/2010/main" val="294774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39FE-DF8B-42A4-B109-D6B84BC06222}"/>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0FED26FA-943F-4D8A-B702-67B1A27D157A}"/>
              </a:ext>
            </a:extLst>
          </p:cNvPr>
          <p:cNvSpPr>
            <a:spLocks noGrp="1"/>
          </p:cNvSpPr>
          <p:nvPr>
            <p:ph sz="half" idx="1"/>
          </p:nvPr>
        </p:nvSpPr>
        <p:spPr>
          <a:xfrm>
            <a:off x="2589211" y="1325461"/>
            <a:ext cx="9037929" cy="5436066"/>
          </a:xfrm>
        </p:spPr>
        <p:txBody>
          <a:bodyPr>
            <a:normAutofit/>
          </a:bodyPr>
          <a:lstStyle/>
          <a:p>
            <a:r>
              <a:rPr lang="en-US" dirty="0"/>
              <a:t>The programs that tie back to the mission are grouped together.</a:t>
            </a:r>
          </a:p>
          <a:p>
            <a:r>
              <a:rPr lang="en-US" dirty="0"/>
              <a:t>P17 level 2 program code relates to Public service.  Then when we add the next character, it further designates the program that is being supported.</a:t>
            </a:r>
          </a:p>
          <a:p>
            <a:pPr lvl="1"/>
            <a:r>
              <a:rPr lang="en-US" dirty="0"/>
              <a:t>P17C – Public Service Contracts</a:t>
            </a:r>
          </a:p>
          <a:p>
            <a:pPr lvl="1"/>
            <a:r>
              <a:rPr lang="en-US" dirty="0"/>
              <a:t>P177 – State Appropriation Newborn Intensive Care</a:t>
            </a:r>
          </a:p>
          <a:p>
            <a:pPr lvl="1"/>
            <a:r>
              <a:rPr lang="en-US" dirty="0"/>
              <a:t>P17U – UH Clinical Operations</a:t>
            </a:r>
          </a:p>
          <a:p>
            <a:r>
              <a:rPr lang="en-US" dirty="0"/>
              <a:t>P16 level 2 program code relates to Research. </a:t>
            </a:r>
          </a:p>
          <a:p>
            <a:r>
              <a:rPr lang="en-US" dirty="0"/>
              <a:t>P12 level 2 program code relates to Student Services, including self-supporting.</a:t>
            </a:r>
          </a:p>
          <a:p>
            <a:r>
              <a:rPr lang="en-US" dirty="0"/>
              <a:t>P18 is for Internal Service Centers.</a:t>
            </a:r>
          </a:p>
          <a:p>
            <a:r>
              <a:rPr lang="en-US" dirty="0"/>
              <a:t>P3N is for non-endowed funds for HSC, P2E is for non-endowed funds for Main Campus.</a:t>
            </a:r>
          </a:p>
          <a:p>
            <a:r>
              <a:rPr lang="en-US" dirty="0"/>
              <a:t>P3E is for endowed funds for HSC, P2N is for endowed funds for Main Campus.</a:t>
            </a:r>
          </a:p>
          <a:p>
            <a:endParaRPr lang="en-US" dirty="0"/>
          </a:p>
        </p:txBody>
      </p:sp>
      <p:pic>
        <p:nvPicPr>
          <p:cNvPr id="6" name="Picture 5">
            <a:extLst>
              <a:ext uri="{FF2B5EF4-FFF2-40B4-BE49-F238E27FC236}">
                <a16:creationId xmlns:a16="http://schemas.microsoft.com/office/drawing/2014/main" id="{267FD6AB-3B7D-42D0-8880-EB1BA8EB1C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11435" y="54513"/>
            <a:ext cx="1860904" cy="1359524"/>
          </a:xfrm>
          <a:prstGeom prst="rect">
            <a:avLst/>
          </a:prstGeom>
        </p:spPr>
      </p:pic>
    </p:spTree>
    <p:extLst>
      <p:ext uri="{BB962C8B-B14F-4D97-AF65-F5344CB8AC3E}">
        <p14:creationId xmlns:p14="http://schemas.microsoft.com/office/powerpoint/2010/main" val="424482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EA3C-9A93-4F87-B4D4-BC1C42AD3F07}"/>
              </a:ext>
            </a:extLst>
          </p:cNvPr>
          <p:cNvSpPr>
            <a:spLocks noGrp="1"/>
          </p:cNvSpPr>
          <p:nvPr>
            <p:ph type="title"/>
          </p:nvPr>
        </p:nvSpPr>
        <p:spPr>
          <a:xfrm>
            <a:off x="1722975" y="0"/>
            <a:ext cx="8911687" cy="1280890"/>
          </a:xfrm>
        </p:spPr>
        <p:txBody>
          <a:bodyPr/>
          <a:lstStyle/>
          <a:p>
            <a:r>
              <a:rPr lang="en-US" dirty="0"/>
              <a:t>ACTIVITY</a:t>
            </a:r>
          </a:p>
        </p:txBody>
      </p:sp>
      <p:sp>
        <p:nvSpPr>
          <p:cNvPr id="3" name="Content Placeholder 2">
            <a:extLst>
              <a:ext uri="{FF2B5EF4-FFF2-40B4-BE49-F238E27FC236}">
                <a16:creationId xmlns:a16="http://schemas.microsoft.com/office/drawing/2014/main" id="{D84666E2-DA31-4DAB-851A-2295C754316C}"/>
              </a:ext>
            </a:extLst>
          </p:cNvPr>
          <p:cNvSpPr>
            <a:spLocks noGrp="1"/>
          </p:cNvSpPr>
          <p:nvPr>
            <p:ph sz="half" idx="1"/>
          </p:nvPr>
        </p:nvSpPr>
        <p:spPr>
          <a:xfrm>
            <a:off x="1298223" y="629174"/>
            <a:ext cx="4797777" cy="5457672"/>
          </a:xfrm>
        </p:spPr>
        <p:txBody>
          <a:bodyPr>
            <a:normAutofit lnSpcReduction="10000"/>
          </a:bodyPr>
          <a:lstStyle/>
          <a:p>
            <a:r>
              <a:rPr lang="en-US" dirty="0"/>
              <a:t>When you go to create and index, it is highly likely that your organization already has an index with the Fund, Org, and Program code you intend to use.</a:t>
            </a:r>
          </a:p>
          <a:p>
            <a:pPr lvl="1"/>
            <a:r>
              <a:rPr lang="en-US" b="1" u="sng" dirty="0">
                <a:highlight>
                  <a:srgbClr val="FFFF00"/>
                </a:highlight>
              </a:rPr>
              <a:t>So how do I make the new index and make it unique?</a:t>
            </a:r>
          </a:p>
          <a:p>
            <a:pPr lvl="1"/>
            <a:r>
              <a:rPr lang="en-US" b="1" dirty="0">
                <a:solidFill>
                  <a:srgbClr val="00B050"/>
                </a:solidFill>
              </a:rPr>
              <a:t>The answer is the Activity Code</a:t>
            </a:r>
            <a:r>
              <a:rPr lang="en-US" dirty="0"/>
              <a:t>.</a:t>
            </a:r>
          </a:p>
          <a:p>
            <a:pPr lvl="1"/>
            <a:r>
              <a:rPr lang="en-US" dirty="0"/>
              <a:t>The Activity Code can be generated in the Chart of Accounts (COA) system and be as unique as needed in order to give the new index a different FOPAL element so it is separate from other indices.  The next slide will show the COA application.  You will use the </a:t>
            </a:r>
            <a:r>
              <a:rPr lang="en-US" b="1" dirty="0">
                <a:solidFill>
                  <a:srgbClr val="00B0F0"/>
                </a:solidFill>
              </a:rPr>
              <a:t>TITLE</a:t>
            </a:r>
            <a:r>
              <a:rPr lang="en-US" dirty="0"/>
              <a:t> to have the system generate a new Activity Code.</a:t>
            </a:r>
          </a:p>
          <a:p>
            <a:pPr lvl="1"/>
            <a:r>
              <a:rPr lang="en-US" dirty="0"/>
              <a:t>The standard Activity Code is GNACTV which is for general activity.  But once that is used, a new activity code will need to be created.  </a:t>
            </a:r>
          </a:p>
          <a:p>
            <a:pPr lvl="1"/>
            <a:endParaRPr lang="en-US" dirty="0"/>
          </a:p>
          <a:p>
            <a:pPr lvl="1"/>
            <a:endParaRPr lang="en-US" dirty="0"/>
          </a:p>
        </p:txBody>
      </p:sp>
      <p:pic>
        <p:nvPicPr>
          <p:cNvPr id="14" name="Picture 13">
            <a:extLst>
              <a:ext uri="{FF2B5EF4-FFF2-40B4-BE49-F238E27FC236}">
                <a16:creationId xmlns:a16="http://schemas.microsoft.com/office/drawing/2014/main" id="{B35FB9E5-A65E-4E32-84C4-F7E2DE71E3F4}"/>
              </a:ext>
            </a:extLst>
          </p:cNvPr>
          <p:cNvPicPr>
            <a:picLocks noChangeAspect="1"/>
          </p:cNvPicPr>
          <p:nvPr/>
        </p:nvPicPr>
        <p:blipFill>
          <a:blip r:embed="rId2"/>
          <a:stretch>
            <a:fillRect/>
          </a:stretch>
        </p:blipFill>
        <p:spPr>
          <a:xfrm>
            <a:off x="6328748" y="640445"/>
            <a:ext cx="5751399" cy="5315692"/>
          </a:xfrm>
          <a:prstGeom prst="rect">
            <a:avLst/>
          </a:prstGeom>
        </p:spPr>
      </p:pic>
      <p:sp>
        <p:nvSpPr>
          <p:cNvPr id="4" name="Oval 3">
            <a:extLst>
              <a:ext uri="{FF2B5EF4-FFF2-40B4-BE49-F238E27FC236}">
                <a16:creationId xmlns:a16="http://schemas.microsoft.com/office/drawing/2014/main" id="{A5483139-D853-4317-B359-9F59F019F0D5}"/>
              </a:ext>
            </a:extLst>
          </p:cNvPr>
          <p:cNvSpPr/>
          <p:nvPr/>
        </p:nvSpPr>
        <p:spPr>
          <a:xfrm>
            <a:off x="8237988" y="998290"/>
            <a:ext cx="1547117" cy="53156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82DF14-EB41-40B5-9946-420EA542A1A6}"/>
              </a:ext>
            </a:extLst>
          </p:cNvPr>
          <p:cNvSpPr/>
          <p:nvPr/>
        </p:nvSpPr>
        <p:spPr>
          <a:xfrm>
            <a:off x="10209402" y="849227"/>
            <a:ext cx="1870746" cy="531569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34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C58A-2113-4D03-92BE-76083C4FDF70}"/>
              </a:ext>
            </a:extLst>
          </p:cNvPr>
          <p:cNvSpPr>
            <a:spLocks noGrp="1"/>
          </p:cNvSpPr>
          <p:nvPr>
            <p:ph type="title"/>
          </p:nvPr>
        </p:nvSpPr>
        <p:spPr>
          <a:xfrm>
            <a:off x="2483867" y="28492"/>
            <a:ext cx="8911687" cy="927853"/>
          </a:xfrm>
        </p:spPr>
        <p:txBody>
          <a:bodyPr/>
          <a:lstStyle/>
          <a:p>
            <a:r>
              <a:rPr lang="en-US" dirty="0"/>
              <a:t>ACTIVITY</a:t>
            </a:r>
          </a:p>
        </p:txBody>
      </p:sp>
      <p:pic>
        <p:nvPicPr>
          <p:cNvPr id="6" name="Content Placeholder 5">
            <a:extLst>
              <a:ext uri="{FF2B5EF4-FFF2-40B4-BE49-F238E27FC236}">
                <a16:creationId xmlns:a16="http://schemas.microsoft.com/office/drawing/2014/main" id="{39FFCC31-4926-44A1-8E88-241256CFCC9D}"/>
              </a:ext>
            </a:extLst>
          </p:cNvPr>
          <p:cNvPicPr>
            <a:picLocks noGrp="1" noChangeAspect="1"/>
          </p:cNvPicPr>
          <p:nvPr>
            <p:ph sz="half" idx="1"/>
          </p:nvPr>
        </p:nvPicPr>
        <p:blipFill>
          <a:blip r:embed="rId2"/>
          <a:stretch>
            <a:fillRect/>
          </a:stretch>
        </p:blipFill>
        <p:spPr>
          <a:xfrm>
            <a:off x="3775772" y="1105424"/>
            <a:ext cx="8123528" cy="5203967"/>
          </a:xfrm>
        </p:spPr>
      </p:pic>
      <p:sp>
        <p:nvSpPr>
          <p:cNvPr id="7" name="TextBox 6">
            <a:extLst>
              <a:ext uri="{FF2B5EF4-FFF2-40B4-BE49-F238E27FC236}">
                <a16:creationId xmlns:a16="http://schemas.microsoft.com/office/drawing/2014/main" id="{3189ECA7-5C56-4E56-8CB3-85B74C6FAA0F}"/>
              </a:ext>
            </a:extLst>
          </p:cNvPr>
          <p:cNvSpPr txBox="1"/>
          <p:nvPr/>
        </p:nvSpPr>
        <p:spPr>
          <a:xfrm>
            <a:off x="1905027" y="1122202"/>
            <a:ext cx="1870745" cy="5016758"/>
          </a:xfrm>
          <a:prstGeom prst="rect">
            <a:avLst/>
          </a:prstGeom>
          <a:noFill/>
        </p:spPr>
        <p:txBody>
          <a:bodyPr wrap="square" rtlCol="0">
            <a:spAutoFit/>
          </a:bodyPr>
          <a:lstStyle/>
          <a:p>
            <a:r>
              <a:rPr lang="en-US" sz="1600" dirty="0"/>
              <a:t>Using the Chart of Accounts Application, you can request a new activity code based on the title of what the purpose of the new index will be – i.e. RR Pipeline.  Once the Activity code is generated, you will be able to create a new index using the Chart of Accounts Application.</a:t>
            </a:r>
          </a:p>
        </p:txBody>
      </p:sp>
    </p:spTree>
    <p:extLst>
      <p:ext uri="{BB962C8B-B14F-4D97-AF65-F5344CB8AC3E}">
        <p14:creationId xmlns:p14="http://schemas.microsoft.com/office/powerpoint/2010/main" val="337338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30F7-26C0-4D56-9F6D-3C3FA598EA9D}"/>
              </a:ext>
            </a:extLst>
          </p:cNvPr>
          <p:cNvSpPr>
            <a:spLocks noGrp="1"/>
          </p:cNvSpPr>
          <p:nvPr>
            <p:ph type="title"/>
          </p:nvPr>
        </p:nvSpPr>
        <p:spPr>
          <a:xfrm>
            <a:off x="2592924" y="624110"/>
            <a:ext cx="8911687" cy="642628"/>
          </a:xfrm>
        </p:spPr>
        <p:txBody>
          <a:bodyPr/>
          <a:lstStyle/>
          <a:p>
            <a:r>
              <a:rPr lang="en-US" dirty="0"/>
              <a:t>ACTIVITY</a:t>
            </a:r>
          </a:p>
        </p:txBody>
      </p:sp>
      <p:pic>
        <p:nvPicPr>
          <p:cNvPr id="6" name="Picture 5">
            <a:extLst>
              <a:ext uri="{FF2B5EF4-FFF2-40B4-BE49-F238E27FC236}">
                <a16:creationId xmlns:a16="http://schemas.microsoft.com/office/drawing/2014/main" id="{017328E1-F0F1-4113-8FF7-9DB43D848584}"/>
              </a:ext>
            </a:extLst>
          </p:cNvPr>
          <p:cNvPicPr>
            <a:picLocks noChangeAspect="1"/>
          </p:cNvPicPr>
          <p:nvPr/>
        </p:nvPicPr>
        <p:blipFill>
          <a:blip r:embed="rId2"/>
          <a:stretch>
            <a:fillRect/>
          </a:stretch>
        </p:blipFill>
        <p:spPr>
          <a:xfrm>
            <a:off x="774583" y="1199918"/>
            <a:ext cx="11367083" cy="2476500"/>
          </a:xfrm>
          <a:prstGeom prst="rect">
            <a:avLst/>
          </a:prstGeom>
        </p:spPr>
      </p:pic>
      <p:pic>
        <p:nvPicPr>
          <p:cNvPr id="8" name="Picture 7">
            <a:extLst>
              <a:ext uri="{FF2B5EF4-FFF2-40B4-BE49-F238E27FC236}">
                <a16:creationId xmlns:a16="http://schemas.microsoft.com/office/drawing/2014/main" id="{B8949182-833C-4A92-91C9-9BECE7A53B57}"/>
              </a:ext>
            </a:extLst>
          </p:cNvPr>
          <p:cNvPicPr>
            <a:picLocks noChangeAspect="1"/>
          </p:cNvPicPr>
          <p:nvPr/>
        </p:nvPicPr>
        <p:blipFill>
          <a:blip r:embed="rId3"/>
          <a:stretch>
            <a:fillRect/>
          </a:stretch>
        </p:blipFill>
        <p:spPr>
          <a:xfrm>
            <a:off x="687389" y="3789583"/>
            <a:ext cx="11367083" cy="2383809"/>
          </a:xfrm>
          <a:prstGeom prst="rect">
            <a:avLst/>
          </a:prstGeom>
        </p:spPr>
      </p:pic>
      <p:sp>
        <p:nvSpPr>
          <p:cNvPr id="11" name="Oval 10">
            <a:extLst>
              <a:ext uri="{FF2B5EF4-FFF2-40B4-BE49-F238E27FC236}">
                <a16:creationId xmlns:a16="http://schemas.microsoft.com/office/drawing/2014/main" id="{F0DFFCC9-C38A-45AC-8A00-01E6F8DCB00B}"/>
              </a:ext>
            </a:extLst>
          </p:cNvPr>
          <p:cNvSpPr/>
          <p:nvPr/>
        </p:nvSpPr>
        <p:spPr>
          <a:xfrm>
            <a:off x="998290" y="2438168"/>
            <a:ext cx="1350627" cy="364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0EFA1E-A088-4427-ADF8-8EA9B1B3136A}"/>
              </a:ext>
            </a:extLst>
          </p:cNvPr>
          <p:cNvSpPr/>
          <p:nvPr/>
        </p:nvSpPr>
        <p:spPr>
          <a:xfrm>
            <a:off x="890632" y="4949509"/>
            <a:ext cx="1350627" cy="364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E99DAC-2560-42FC-B7C8-D76C3F64B29C}"/>
              </a:ext>
            </a:extLst>
          </p:cNvPr>
          <p:cNvSpPr/>
          <p:nvPr/>
        </p:nvSpPr>
        <p:spPr>
          <a:xfrm>
            <a:off x="1016466" y="2819695"/>
            <a:ext cx="1438713" cy="2422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DAB52B4-9C5E-4EE5-AAF2-2B94077DBF06}"/>
              </a:ext>
            </a:extLst>
          </p:cNvPr>
          <p:cNvSpPr/>
          <p:nvPr/>
        </p:nvSpPr>
        <p:spPr>
          <a:xfrm>
            <a:off x="890632" y="5313556"/>
            <a:ext cx="1438713" cy="2422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B5E260-D800-4ACF-A662-B4155C5E49BB}"/>
              </a:ext>
            </a:extLst>
          </p:cNvPr>
          <p:cNvSpPr/>
          <p:nvPr/>
        </p:nvSpPr>
        <p:spPr>
          <a:xfrm>
            <a:off x="8786070" y="2499047"/>
            <a:ext cx="1438713" cy="24228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46F95F-45AB-4888-A140-AFF70FCFD950}"/>
              </a:ext>
            </a:extLst>
          </p:cNvPr>
          <p:cNvSpPr/>
          <p:nvPr/>
        </p:nvSpPr>
        <p:spPr>
          <a:xfrm>
            <a:off x="8258962" y="5042367"/>
            <a:ext cx="1438713" cy="24228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ADD3A3D-77BB-4A27-A3BC-A6BE758D86F5}"/>
              </a:ext>
            </a:extLst>
          </p:cNvPr>
          <p:cNvSpPr txBox="1"/>
          <p:nvPr/>
        </p:nvSpPr>
        <p:spPr>
          <a:xfrm>
            <a:off x="5620624" y="1573346"/>
            <a:ext cx="2496145" cy="2585323"/>
          </a:xfrm>
          <a:prstGeom prst="rect">
            <a:avLst/>
          </a:prstGeom>
          <a:noFill/>
        </p:spPr>
        <p:txBody>
          <a:bodyPr wrap="square" rtlCol="0">
            <a:spAutoFit/>
          </a:bodyPr>
          <a:lstStyle/>
          <a:p>
            <a:r>
              <a:rPr lang="en-US" dirty="0"/>
              <a:t>Notice how the </a:t>
            </a:r>
            <a:r>
              <a:rPr lang="en-US" dirty="0">
                <a:solidFill>
                  <a:srgbClr val="C00000"/>
                </a:solidFill>
              </a:rPr>
              <a:t>Organization, </a:t>
            </a:r>
            <a:r>
              <a:rPr lang="en-US" dirty="0">
                <a:solidFill>
                  <a:srgbClr val="00B0F0"/>
                </a:solidFill>
              </a:rPr>
              <a:t>Program, </a:t>
            </a:r>
            <a:r>
              <a:rPr lang="en-US" dirty="0"/>
              <a:t>and</a:t>
            </a:r>
            <a:r>
              <a:rPr lang="en-US" dirty="0">
                <a:solidFill>
                  <a:srgbClr val="00B0F0"/>
                </a:solidFill>
              </a:rPr>
              <a:t> </a:t>
            </a:r>
            <a:r>
              <a:rPr lang="en-US" dirty="0">
                <a:solidFill>
                  <a:srgbClr val="FFC000"/>
                </a:solidFill>
              </a:rPr>
              <a:t>Fund </a:t>
            </a:r>
            <a:r>
              <a:rPr lang="en-US" dirty="0"/>
              <a:t>are all the same – so to create another index, the </a:t>
            </a:r>
            <a:r>
              <a:rPr lang="en-US" dirty="0">
                <a:solidFill>
                  <a:srgbClr val="00B050"/>
                </a:solidFill>
              </a:rPr>
              <a:t>Activity</a:t>
            </a:r>
            <a:r>
              <a:rPr lang="en-US" dirty="0"/>
              <a:t> had to be generated to be unique</a:t>
            </a:r>
            <a:endParaRPr lang="en-US" dirty="0">
              <a:solidFill>
                <a:srgbClr val="FFC000"/>
              </a:solidFill>
            </a:endParaRPr>
          </a:p>
        </p:txBody>
      </p:sp>
      <p:sp>
        <p:nvSpPr>
          <p:cNvPr id="19" name="Oval 18">
            <a:extLst>
              <a:ext uri="{FF2B5EF4-FFF2-40B4-BE49-F238E27FC236}">
                <a16:creationId xmlns:a16="http://schemas.microsoft.com/office/drawing/2014/main" id="{D7A23120-37B0-45B8-87FA-656A2403760E}"/>
              </a:ext>
            </a:extLst>
          </p:cNvPr>
          <p:cNvSpPr/>
          <p:nvPr/>
        </p:nvSpPr>
        <p:spPr>
          <a:xfrm>
            <a:off x="8258961" y="5550219"/>
            <a:ext cx="1438713" cy="2422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678586-5022-4F43-9DD1-1BB686BA5992}"/>
              </a:ext>
            </a:extLst>
          </p:cNvPr>
          <p:cNvSpPr/>
          <p:nvPr/>
        </p:nvSpPr>
        <p:spPr>
          <a:xfrm>
            <a:off x="8690504" y="3087732"/>
            <a:ext cx="1438713" cy="2422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76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3900-E220-4C11-9035-49EAF51A25F4}"/>
              </a:ext>
            </a:extLst>
          </p:cNvPr>
          <p:cNvSpPr>
            <a:spLocks noGrp="1"/>
          </p:cNvSpPr>
          <p:nvPr>
            <p:ph type="title"/>
          </p:nvPr>
        </p:nvSpPr>
        <p:spPr>
          <a:xfrm>
            <a:off x="2592924" y="624110"/>
            <a:ext cx="8911687" cy="743296"/>
          </a:xfrm>
        </p:spPr>
        <p:txBody>
          <a:bodyPr>
            <a:normAutofit/>
          </a:bodyPr>
          <a:lstStyle/>
          <a:p>
            <a:r>
              <a:rPr lang="en-US" dirty="0"/>
              <a:t>The various types of expenses in Banner</a:t>
            </a:r>
          </a:p>
        </p:txBody>
      </p:sp>
      <p:sp>
        <p:nvSpPr>
          <p:cNvPr id="3" name="Content Placeholder 2">
            <a:extLst>
              <a:ext uri="{FF2B5EF4-FFF2-40B4-BE49-F238E27FC236}">
                <a16:creationId xmlns:a16="http://schemas.microsoft.com/office/drawing/2014/main" id="{E9D62F9D-4C60-46B3-B02B-FB7581D94253}"/>
              </a:ext>
            </a:extLst>
          </p:cNvPr>
          <p:cNvSpPr>
            <a:spLocks noGrp="1"/>
          </p:cNvSpPr>
          <p:nvPr>
            <p:ph sz="half" idx="1"/>
          </p:nvPr>
        </p:nvSpPr>
        <p:spPr>
          <a:xfrm>
            <a:off x="2592924" y="1367406"/>
            <a:ext cx="9323155" cy="4434980"/>
          </a:xfrm>
        </p:spPr>
        <p:txBody>
          <a:bodyPr/>
          <a:lstStyle/>
          <a:p>
            <a:r>
              <a:rPr lang="en-US" dirty="0"/>
              <a:t>In order to process purchases/expenses, UNM has a variety of ways this can be accomplished.  </a:t>
            </a:r>
          </a:p>
          <a:p>
            <a:pPr lvl="1"/>
            <a:r>
              <a:rPr lang="en-US" dirty="0"/>
              <a:t>A UNM P-card can be used in store or online</a:t>
            </a:r>
          </a:p>
          <a:p>
            <a:pPr lvl="1"/>
            <a:r>
              <a:rPr lang="en-US" dirty="0"/>
              <a:t>A person may go into the Bookstore and purchase an item using a UNM index code</a:t>
            </a:r>
          </a:p>
          <a:p>
            <a:pPr lvl="1"/>
            <a:r>
              <a:rPr lang="en-US" dirty="0"/>
              <a:t>A Chrome River reimbursement can be done to reimburse someone for items they purchased on behalf of the University or as a reimbursement for travel</a:t>
            </a:r>
          </a:p>
          <a:p>
            <a:pPr lvl="1"/>
            <a:r>
              <a:rPr lang="en-US" dirty="0"/>
              <a:t>A Purchase Order agreement can be setup and then the expense posted as an Invoice once the goods are received or services performed</a:t>
            </a:r>
          </a:p>
          <a:p>
            <a:pPr lvl="1"/>
            <a:r>
              <a:rPr lang="en-US" dirty="0"/>
              <a:t>UNM IT/Telecom directly charge an index for telecom items like desk phones, long distance, UNM issued cell phones or internet service for tablets</a:t>
            </a:r>
          </a:p>
          <a:p>
            <a:r>
              <a:rPr lang="en-US" dirty="0"/>
              <a:t>Once these items post – they get a DOCUMENT number – each document number is unique to that transaction.  The different types of expenses are indicated by the Document number.   </a:t>
            </a:r>
          </a:p>
          <a:p>
            <a:pPr lvl="1"/>
            <a:endParaRPr lang="en-US" dirty="0"/>
          </a:p>
        </p:txBody>
      </p:sp>
    </p:spTree>
    <p:extLst>
      <p:ext uri="{BB962C8B-B14F-4D97-AF65-F5344CB8AC3E}">
        <p14:creationId xmlns:p14="http://schemas.microsoft.com/office/powerpoint/2010/main" val="408253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ABA2-A938-492C-852D-749E7DF0FBAB}"/>
              </a:ext>
            </a:extLst>
          </p:cNvPr>
          <p:cNvSpPr>
            <a:spLocks noGrp="1"/>
          </p:cNvSpPr>
          <p:nvPr>
            <p:ph type="title"/>
          </p:nvPr>
        </p:nvSpPr>
        <p:spPr>
          <a:xfrm>
            <a:off x="2253652" y="47367"/>
            <a:ext cx="8911687" cy="1280890"/>
          </a:xfrm>
        </p:spPr>
        <p:txBody>
          <a:bodyPr/>
          <a:lstStyle/>
          <a:p>
            <a:r>
              <a:rPr lang="en-US" dirty="0"/>
              <a:t>What type of document is it and where can I find it?</a:t>
            </a:r>
          </a:p>
        </p:txBody>
      </p:sp>
      <p:sp>
        <p:nvSpPr>
          <p:cNvPr id="3" name="Content Placeholder 2">
            <a:extLst>
              <a:ext uri="{FF2B5EF4-FFF2-40B4-BE49-F238E27FC236}">
                <a16:creationId xmlns:a16="http://schemas.microsoft.com/office/drawing/2014/main" id="{7CEF0D33-18B1-48A5-B90B-35E52AEB53D6}"/>
              </a:ext>
            </a:extLst>
          </p:cNvPr>
          <p:cNvSpPr>
            <a:spLocks noGrp="1"/>
          </p:cNvSpPr>
          <p:nvPr>
            <p:ph sz="half" idx="1"/>
          </p:nvPr>
        </p:nvSpPr>
        <p:spPr>
          <a:xfrm>
            <a:off x="2253652" y="1328257"/>
            <a:ext cx="9146986" cy="1029050"/>
          </a:xfrm>
        </p:spPr>
        <p:txBody>
          <a:bodyPr>
            <a:normAutofit fontScale="85000" lnSpcReduction="20000"/>
          </a:bodyPr>
          <a:lstStyle/>
          <a:p>
            <a:r>
              <a:rPr lang="en-US" dirty="0"/>
              <a:t>When you are in an index in Banner, you will see transactions that have posted.  The items you see in Banner upload into </a:t>
            </a:r>
            <a:r>
              <a:rPr lang="en-US" dirty="0" err="1"/>
              <a:t>Myreports</a:t>
            </a:r>
            <a:r>
              <a:rPr lang="en-US" dirty="0"/>
              <a:t> overnight so they should match for the most part.</a:t>
            </a:r>
          </a:p>
          <a:p>
            <a:r>
              <a:rPr lang="en-US" dirty="0"/>
              <a:t>How do you know what kind of expense you are looking at and how it was processed?</a:t>
            </a:r>
          </a:p>
        </p:txBody>
      </p:sp>
      <p:sp>
        <p:nvSpPr>
          <p:cNvPr id="4" name="Content Placeholder 3">
            <a:extLst>
              <a:ext uri="{FF2B5EF4-FFF2-40B4-BE49-F238E27FC236}">
                <a16:creationId xmlns:a16="http://schemas.microsoft.com/office/drawing/2014/main" id="{937DFE17-1D1C-4CAB-A0BD-D10F5A2B23EC}"/>
              </a:ext>
            </a:extLst>
          </p:cNvPr>
          <p:cNvSpPr>
            <a:spLocks noGrp="1"/>
          </p:cNvSpPr>
          <p:nvPr>
            <p:ph sz="half" idx="2"/>
          </p:nvPr>
        </p:nvSpPr>
        <p:spPr>
          <a:xfrm>
            <a:off x="2513281" y="2357308"/>
            <a:ext cx="5993156" cy="1857364"/>
          </a:xfrm>
        </p:spPr>
        <p:txBody>
          <a:bodyPr>
            <a:normAutofit fontScale="85000" lnSpcReduction="20000"/>
          </a:bodyPr>
          <a:lstStyle/>
          <a:p>
            <a:r>
              <a:rPr lang="en-US" sz="1600" dirty="0"/>
              <a:t>Each type of expense will have its own document type.</a:t>
            </a:r>
          </a:p>
          <a:p>
            <a:pPr lvl="1"/>
            <a:r>
              <a:rPr lang="en-US" sz="1900" b="1" dirty="0"/>
              <a:t>P-card </a:t>
            </a:r>
            <a:r>
              <a:rPr lang="en-US" sz="1400" dirty="0"/>
              <a:t>– start with the letter </a:t>
            </a:r>
            <a:r>
              <a:rPr lang="en-US" sz="1400" b="1" dirty="0">
                <a:highlight>
                  <a:srgbClr val="FFFF00"/>
                </a:highlight>
              </a:rPr>
              <a:t>S</a:t>
            </a:r>
            <a:r>
              <a:rPr lang="en-US" sz="1400" dirty="0"/>
              <a:t> and has 7 numbers after it.  These items will have been processed through Chrome River after using the UNM P-card. The Description tells you who the vendor is that we purchased from.</a:t>
            </a:r>
          </a:p>
          <a:p>
            <a:pPr lvl="1"/>
            <a:r>
              <a:rPr lang="en-US" sz="1400" dirty="0"/>
              <a:t>Below is a snip from Banner when you are looking in an index and drill down into a specific account code.  You can see the Document numbers and I have highlighted in yellow an example of a P-card transaction</a:t>
            </a:r>
          </a:p>
          <a:p>
            <a:pPr lvl="1"/>
            <a:endParaRPr lang="en-US" dirty="0"/>
          </a:p>
        </p:txBody>
      </p:sp>
      <p:pic>
        <p:nvPicPr>
          <p:cNvPr id="5" name="Picture 4">
            <a:extLst>
              <a:ext uri="{FF2B5EF4-FFF2-40B4-BE49-F238E27FC236}">
                <a16:creationId xmlns:a16="http://schemas.microsoft.com/office/drawing/2014/main" id="{706CE418-F17A-4F1F-BCB5-9A1FC8287CD8}"/>
              </a:ext>
            </a:extLst>
          </p:cNvPr>
          <p:cNvPicPr>
            <a:picLocks noChangeAspect="1"/>
          </p:cNvPicPr>
          <p:nvPr/>
        </p:nvPicPr>
        <p:blipFill>
          <a:blip r:embed="rId2"/>
          <a:stretch>
            <a:fillRect/>
          </a:stretch>
        </p:blipFill>
        <p:spPr>
          <a:xfrm>
            <a:off x="1479500" y="4383596"/>
            <a:ext cx="10582121" cy="2029236"/>
          </a:xfrm>
          <a:prstGeom prst="rect">
            <a:avLst/>
          </a:prstGeom>
        </p:spPr>
      </p:pic>
      <p:cxnSp>
        <p:nvCxnSpPr>
          <p:cNvPr id="6" name="Straight Arrow Connector 5">
            <a:extLst>
              <a:ext uri="{FF2B5EF4-FFF2-40B4-BE49-F238E27FC236}">
                <a16:creationId xmlns:a16="http://schemas.microsoft.com/office/drawing/2014/main" id="{90A2B8E8-6E75-437F-AF1C-81A88C2EB880}"/>
              </a:ext>
            </a:extLst>
          </p:cNvPr>
          <p:cNvCxnSpPr>
            <a:cxnSpLocks/>
          </p:cNvCxnSpPr>
          <p:nvPr/>
        </p:nvCxnSpPr>
        <p:spPr>
          <a:xfrm>
            <a:off x="5654842" y="2863516"/>
            <a:ext cx="441158" cy="2364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D1550AF4-55AF-49C3-B0F9-2E9428577B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79349" y="2343024"/>
            <a:ext cx="2476485" cy="1857364"/>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6DDDE22-1136-F180-4D95-9F773EC6F7C7}"/>
                  </a:ext>
                </a:extLst>
              </p14:cNvPr>
              <p14:cNvContentPartPr/>
              <p14:nvPr/>
            </p14:nvContentPartPr>
            <p14:xfrm>
              <a:off x="5642555" y="2706925"/>
              <a:ext cx="360" cy="114120"/>
            </p14:xfrm>
          </p:contentPart>
        </mc:Choice>
        <mc:Fallback xmlns="">
          <p:pic>
            <p:nvPicPr>
              <p:cNvPr id="7" name="Ink 6">
                <a:extLst>
                  <a:ext uri="{FF2B5EF4-FFF2-40B4-BE49-F238E27FC236}">
                    <a16:creationId xmlns:a16="http://schemas.microsoft.com/office/drawing/2014/main" id="{66DDDE22-1136-F180-4D95-9F773EC6F7C7}"/>
                  </a:ext>
                </a:extLst>
              </p:cNvPr>
              <p:cNvPicPr/>
              <p:nvPr/>
            </p:nvPicPr>
            <p:blipFill>
              <a:blip r:embed="rId6"/>
              <a:stretch>
                <a:fillRect/>
              </a:stretch>
            </p:blipFill>
            <p:spPr>
              <a:xfrm>
                <a:off x="5606915" y="2634925"/>
                <a:ext cx="72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A6AEE67-814C-A003-65B2-40FE1319486C}"/>
                  </a:ext>
                </a:extLst>
              </p14:cNvPr>
              <p14:cNvContentPartPr/>
              <p14:nvPr/>
            </p14:nvContentPartPr>
            <p14:xfrm>
              <a:off x="6099755" y="5231965"/>
              <a:ext cx="372600" cy="14760"/>
            </p14:xfrm>
          </p:contentPart>
        </mc:Choice>
        <mc:Fallback xmlns="">
          <p:pic>
            <p:nvPicPr>
              <p:cNvPr id="8" name="Ink 7">
                <a:extLst>
                  <a:ext uri="{FF2B5EF4-FFF2-40B4-BE49-F238E27FC236}">
                    <a16:creationId xmlns:a16="http://schemas.microsoft.com/office/drawing/2014/main" id="{2A6AEE67-814C-A003-65B2-40FE1319486C}"/>
                  </a:ext>
                </a:extLst>
              </p:cNvPr>
              <p:cNvPicPr/>
              <p:nvPr/>
            </p:nvPicPr>
            <p:blipFill>
              <a:blip r:embed="rId8"/>
              <a:stretch>
                <a:fillRect/>
              </a:stretch>
            </p:blipFill>
            <p:spPr>
              <a:xfrm>
                <a:off x="6064115" y="5159965"/>
                <a:ext cx="444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BC32037C-CDF3-6CBE-87FE-ADC058A44196}"/>
                  </a:ext>
                </a:extLst>
              </p14:cNvPr>
              <p14:cNvContentPartPr/>
              <p14:nvPr/>
            </p14:nvContentPartPr>
            <p14:xfrm>
              <a:off x="6069515" y="5390005"/>
              <a:ext cx="426960" cy="360"/>
            </p14:xfrm>
          </p:contentPart>
        </mc:Choice>
        <mc:Fallback xmlns="">
          <p:pic>
            <p:nvPicPr>
              <p:cNvPr id="9" name="Ink 8">
                <a:extLst>
                  <a:ext uri="{FF2B5EF4-FFF2-40B4-BE49-F238E27FC236}">
                    <a16:creationId xmlns:a16="http://schemas.microsoft.com/office/drawing/2014/main" id="{BC32037C-CDF3-6CBE-87FE-ADC058A44196}"/>
                  </a:ext>
                </a:extLst>
              </p:cNvPr>
              <p:cNvPicPr/>
              <p:nvPr/>
            </p:nvPicPr>
            <p:blipFill>
              <a:blip r:embed="rId10"/>
              <a:stretch>
                <a:fillRect/>
              </a:stretch>
            </p:blipFill>
            <p:spPr>
              <a:xfrm>
                <a:off x="6033875" y="5318365"/>
                <a:ext cx="498600" cy="144000"/>
              </a:xfrm>
              <a:prstGeom prst="rect">
                <a:avLst/>
              </a:prstGeom>
            </p:spPr>
          </p:pic>
        </mc:Fallback>
      </mc:AlternateContent>
    </p:spTree>
    <p:extLst>
      <p:ext uri="{BB962C8B-B14F-4D97-AF65-F5344CB8AC3E}">
        <p14:creationId xmlns:p14="http://schemas.microsoft.com/office/powerpoint/2010/main" val="15860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7DFE17-1D1C-4CAB-A0BD-D10F5A2B23EC}"/>
              </a:ext>
            </a:extLst>
          </p:cNvPr>
          <p:cNvSpPr>
            <a:spLocks noGrp="1"/>
          </p:cNvSpPr>
          <p:nvPr>
            <p:ph sz="half" idx="2"/>
          </p:nvPr>
        </p:nvSpPr>
        <p:spPr>
          <a:xfrm>
            <a:off x="2504892" y="1285613"/>
            <a:ext cx="5993156" cy="2143387"/>
          </a:xfrm>
        </p:spPr>
        <p:txBody>
          <a:bodyPr>
            <a:normAutofit fontScale="85000" lnSpcReduction="20000"/>
          </a:bodyPr>
          <a:lstStyle/>
          <a:p>
            <a:r>
              <a:rPr lang="en-US" dirty="0"/>
              <a:t>Each type of expense will have its own document type.</a:t>
            </a:r>
          </a:p>
          <a:p>
            <a:pPr lvl="1"/>
            <a:r>
              <a:rPr lang="en-US" sz="2100" b="1" dirty="0"/>
              <a:t>Bookstore</a:t>
            </a:r>
            <a:r>
              <a:rPr lang="en-US" dirty="0"/>
              <a:t> – will start with the letters </a:t>
            </a:r>
            <a:r>
              <a:rPr lang="en-US" b="1" dirty="0">
                <a:highlight>
                  <a:srgbClr val="FFFF00"/>
                </a:highlight>
              </a:rPr>
              <a:t>BS</a:t>
            </a:r>
            <a:r>
              <a:rPr lang="en-US" dirty="0"/>
              <a:t> and have 6 numbers after it.  These items will have been purchased directly from the UNM Bookstore – not through a P-card or Purchase Order.  The digits in the description will also be found on the receipt from the Bookstore.</a:t>
            </a:r>
          </a:p>
          <a:p>
            <a:pPr lvl="1"/>
            <a:r>
              <a:rPr lang="en-US" dirty="0"/>
              <a:t>Below is a snip from Banner when you are looking in an index and drill down into a specific account code.  You can see the Document numbers and I have highlighted in yellow an example of some Bookstore transactions</a:t>
            </a:r>
          </a:p>
          <a:p>
            <a:pPr lvl="1"/>
            <a:endParaRPr lang="en-US" dirty="0"/>
          </a:p>
        </p:txBody>
      </p:sp>
      <p:pic>
        <p:nvPicPr>
          <p:cNvPr id="8" name="Picture 7">
            <a:extLst>
              <a:ext uri="{FF2B5EF4-FFF2-40B4-BE49-F238E27FC236}">
                <a16:creationId xmlns:a16="http://schemas.microsoft.com/office/drawing/2014/main" id="{34710B18-2A8B-454B-80AC-8AE80BFD9501}"/>
              </a:ext>
            </a:extLst>
          </p:cNvPr>
          <p:cNvPicPr>
            <a:picLocks noChangeAspect="1"/>
          </p:cNvPicPr>
          <p:nvPr/>
        </p:nvPicPr>
        <p:blipFill>
          <a:blip r:embed="rId2"/>
          <a:stretch>
            <a:fillRect/>
          </a:stretch>
        </p:blipFill>
        <p:spPr>
          <a:xfrm>
            <a:off x="1107347" y="3761441"/>
            <a:ext cx="10746297" cy="2212238"/>
          </a:xfrm>
          <a:prstGeom prst="rect">
            <a:avLst/>
          </a:prstGeom>
        </p:spPr>
      </p:pic>
      <p:cxnSp>
        <p:nvCxnSpPr>
          <p:cNvPr id="10" name="Straight Arrow Connector 9">
            <a:extLst>
              <a:ext uri="{FF2B5EF4-FFF2-40B4-BE49-F238E27FC236}">
                <a16:creationId xmlns:a16="http://schemas.microsoft.com/office/drawing/2014/main" id="{1F639219-E565-411E-A3FC-26DA44BA122D}"/>
              </a:ext>
            </a:extLst>
          </p:cNvPr>
          <p:cNvCxnSpPr>
            <a:cxnSpLocks/>
          </p:cNvCxnSpPr>
          <p:nvPr/>
        </p:nvCxnSpPr>
        <p:spPr>
          <a:xfrm flipH="1">
            <a:off x="6178216" y="1822784"/>
            <a:ext cx="531279" cy="3447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770FB27E-2605-4BC2-8CE4-89B6F78E62D6}"/>
              </a:ext>
            </a:extLst>
          </p:cNvPr>
          <p:cNvSpPr txBox="1">
            <a:spLocks/>
          </p:cNvSpPr>
          <p:nvPr/>
        </p:nvSpPr>
        <p:spPr>
          <a:xfrm>
            <a:off x="2253652" y="47367"/>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type of document is it and where can I find it?</a:t>
            </a:r>
          </a:p>
        </p:txBody>
      </p:sp>
      <p:pic>
        <p:nvPicPr>
          <p:cNvPr id="16" name="Picture 15">
            <a:extLst>
              <a:ext uri="{FF2B5EF4-FFF2-40B4-BE49-F238E27FC236}">
                <a16:creationId xmlns:a16="http://schemas.microsoft.com/office/drawing/2014/main" id="{A3E354B9-72BB-4983-83AC-E93C4E6A6D3E}"/>
              </a:ext>
            </a:extLst>
          </p:cNvPr>
          <p:cNvPicPr>
            <a:picLocks noChangeAspect="1"/>
          </p:cNvPicPr>
          <p:nvPr/>
        </p:nvPicPr>
        <p:blipFill>
          <a:blip r:embed="rId3"/>
          <a:stretch>
            <a:fillRect/>
          </a:stretch>
        </p:blipFill>
        <p:spPr>
          <a:xfrm>
            <a:off x="8538245" y="1114807"/>
            <a:ext cx="2946939" cy="1653560"/>
          </a:xfrm>
          <a:prstGeom prst="rect">
            <a:avLst/>
          </a:prstGeom>
        </p:spPr>
      </p:pic>
    </p:spTree>
    <p:extLst>
      <p:ext uri="{BB962C8B-B14F-4D97-AF65-F5344CB8AC3E}">
        <p14:creationId xmlns:p14="http://schemas.microsoft.com/office/powerpoint/2010/main" val="211171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F791-5D1A-4102-A172-59E55D3BF2BB}"/>
              </a:ext>
            </a:extLst>
          </p:cNvPr>
          <p:cNvSpPr>
            <a:spLocks noGrp="1"/>
          </p:cNvSpPr>
          <p:nvPr>
            <p:ph type="title"/>
          </p:nvPr>
        </p:nvSpPr>
        <p:spPr/>
        <p:txBody>
          <a:bodyPr/>
          <a:lstStyle/>
          <a:p>
            <a:r>
              <a:rPr lang="en-US" dirty="0"/>
              <a:t>Welcome – Let’s get started</a:t>
            </a:r>
          </a:p>
        </p:txBody>
      </p:sp>
      <p:sp>
        <p:nvSpPr>
          <p:cNvPr id="3" name="Content Placeholder 2">
            <a:extLst>
              <a:ext uri="{FF2B5EF4-FFF2-40B4-BE49-F238E27FC236}">
                <a16:creationId xmlns:a16="http://schemas.microsoft.com/office/drawing/2014/main" id="{0521093F-FF6F-468F-8FFB-9A9950B7CCFD}"/>
              </a:ext>
            </a:extLst>
          </p:cNvPr>
          <p:cNvSpPr>
            <a:spLocks noGrp="1"/>
          </p:cNvSpPr>
          <p:nvPr>
            <p:ph idx="1"/>
          </p:nvPr>
        </p:nvSpPr>
        <p:spPr>
          <a:xfrm>
            <a:off x="2589212" y="2133599"/>
            <a:ext cx="8915400" cy="4174921"/>
          </a:xfrm>
        </p:spPr>
        <p:txBody>
          <a:bodyPr>
            <a:normAutofit fontScale="85000" lnSpcReduction="20000"/>
          </a:bodyPr>
          <a:lstStyle/>
          <a:p>
            <a:r>
              <a:rPr lang="en-US" dirty="0"/>
              <a:t>So, you’re new to UNM or just new to the Finance arena. I will be your tour guide!</a:t>
            </a:r>
          </a:p>
          <a:p>
            <a:r>
              <a:rPr lang="en-US" dirty="0"/>
              <a:t> Let’s get started with the basics – “What is an index?”</a:t>
            </a:r>
          </a:p>
          <a:p>
            <a:pPr lvl="1"/>
            <a:r>
              <a:rPr lang="en-US" dirty="0"/>
              <a:t>An index is a 6 digit unique account set up for a specific purpose.</a:t>
            </a:r>
          </a:p>
          <a:p>
            <a:pPr lvl="1"/>
            <a:r>
              <a:rPr lang="en-US" dirty="0"/>
              <a:t>How do we make sure the index is unique?  We use FOPAL elements to build the index:</a:t>
            </a:r>
          </a:p>
          <a:p>
            <a:pPr lvl="2"/>
            <a:r>
              <a:rPr lang="en-US" b="1" dirty="0"/>
              <a:t>F </a:t>
            </a:r>
            <a:r>
              <a:rPr lang="en-US" dirty="0"/>
              <a:t>– FUND – the “bucket of money” that the funds belong to</a:t>
            </a:r>
          </a:p>
          <a:p>
            <a:pPr lvl="2"/>
            <a:r>
              <a:rPr lang="en-US" b="1" dirty="0"/>
              <a:t>O</a:t>
            </a:r>
            <a:r>
              <a:rPr lang="en-US" dirty="0"/>
              <a:t> – ORGANIZATION – the department/group that the funds belong to</a:t>
            </a:r>
          </a:p>
          <a:p>
            <a:pPr lvl="2"/>
            <a:r>
              <a:rPr lang="en-US" b="1" dirty="0"/>
              <a:t>P</a:t>
            </a:r>
            <a:r>
              <a:rPr lang="en-US" dirty="0"/>
              <a:t> – PROGRAM – the mission specific program the funds will correlate to</a:t>
            </a:r>
          </a:p>
          <a:p>
            <a:pPr lvl="2"/>
            <a:r>
              <a:rPr lang="en-US" b="1" dirty="0"/>
              <a:t>A</a:t>
            </a:r>
            <a:r>
              <a:rPr lang="en-US" dirty="0"/>
              <a:t> – ACTIVITY – what type of activity are the funds for – can be created to generate a unique index if the F.O.P. elements are identical to a previous index</a:t>
            </a:r>
          </a:p>
          <a:p>
            <a:pPr lvl="2"/>
            <a:r>
              <a:rPr lang="en-US" b="1" dirty="0"/>
              <a:t>L</a:t>
            </a:r>
            <a:r>
              <a:rPr lang="en-US" dirty="0"/>
              <a:t> – LOCATION – not currently used by UNM</a:t>
            </a:r>
          </a:p>
          <a:p>
            <a:pPr lvl="1"/>
            <a:r>
              <a:rPr lang="en-US" b="1" dirty="0">
                <a:solidFill>
                  <a:srgbClr val="00B050"/>
                </a:solidFill>
              </a:rPr>
              <a:t>Let’s get into each element now!</a:t>
            </a:r>
          </a:p>
          <a:p>
            <a:pPr lvl="1"/>
            <a:endParaRPr lang="en-US" dirty="0"/>
          </a:p>
          <a:p>
            <a:pPr lvl="1"/>
            <a:r>
              <a:rPr lang="en-US" dirty="0"/>
              <a:t>Here is a link to the Standard Accounting Resource Manual that UNM uses to guide our Financial and Accounting practices.</a:t>
            </a:r>
          </a:p>
          <a:p>
            <a:pPr lvl="1"/>
            <a:r>
              <a:rPr lang="en-US" dirty="0">
                <a:hlinkClick r:id="rId2"/>
              </a:rPr>
              <a:t>http://sarm.unm.edu/index.html</a:t>
            </a:r>
            <a:endParaRPr lang="en-US" dirty="0"/>
          </a:p>
          <a:p>
            <a:pPr lvl="1"/>
            <a:endParaRPr lang="en-US" dirty="0"/>
          </a:p>
        </p:txBody>
      </p:sp>
      <p:pic>
        <p:nvPicPr>
          <p:cNvPr id="5" name="Picture 4">
            <a:extLst>
              <a:ext uri="{FF2B5EF4-FFF2-40B4-BE49-F238E27FC236}">
                <a16:creationId xmlns:a16="http://schemas.microsoft.com/office/drawing/2014/main" id="{59BE1241-9939-4A43-8E70-91634ABCF648}"/>
              </a:ext>
            </a:extLst>
          </p:cNvPr>
          <p:cNvPicPr>
            <a:picLocks noChangeAspect="1"/>
          </p:cNvPicPr>
          <p:nvPr/>
        </p:nvPicPr>
        <p:blipFill>
          <a:blip r:embed="rId3"/>
          <a:stretch>
            <a:fillRect/>
          </a:stretch>
        </p:blipFill>
        <p:spPr>
          <a:xfrm>
            <a:off x="9411661" y="268544"/>
            <a:ext cx="1544361" cy="1636456"/>
          </a:xfrm>
          <a:prstGeom prst="rect">
            <a:avLst/>
          </a:prstGeom>
        </p:spPr>
      </p:pic>
    </p:spTree>
    <p:extLst>
      <p:ext uri="{BB962C8B-B14F-4D97-AF65-F5344CB8AC3E}">
        <p14:creationId xmlns:p14="http://schemas.microsoft.com/office/powerpoint/2010/main" val="340733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7DFE17-1D1C-4CAB-A0BD-D10F5A2B23EC}"/>
              </a:ext>
            </a:extLst>
          </p:cNvPr>
          <p:cNvSpPr>
            <a:spLocks noGrp="1"/>
          </p:cNvSpPr>
          <p:nvPr>
            <p:ph sz="half" idx="2"/>
          </p:nvPr>
        </p:nvSpPr>
        <p:spPr>
          <a:xfrm>
            <a:off x="2504892" y="1285613"/>
            <a:ext cx="5993156" cy="2143387"/>
          </a:xfrm>
        </p:spPr>
        <p:txBody>
          <a:bodyPr>
            <a:normAutofit fontScale="70000" lnSpcReduction="20000"/>
          </a:bodyPr>
          <a:lstStyle/>
          <a:p>
            <a:r>
              <a:rPr lang="en-US" dirty="0"/>
              <a:t>Each type of expense will have its own document type.</a:t>
            </a:r>
          </a:p>
          <a:p>
            <a:pPr lvl="1"/>
            <a:r>
              <a:rPr lang="en-US" sz="2300" b="1" dirty="0"/>
              <a:t>Chrome River Reimbursement– </a:t>
            </a:r>
            <a:r>
              <a:rPr lang="en-US" dirty="0"/>
              <a:t>will start with the letters</a:t>
            </a:r>
            <a:r>
              <a:rPr lang="en-US" b="1" dirty="0">
                <a:highlight>
                  <a:srgbClr val="FFFF00"/>
                </a:highlight>
              </a:rPr>
              <a:t> IC </a:t>
            </a:r>
            <a:r>
              <a:rPr lang="en-US" dirty="0"/>
              <a:t>and have 6 numbers after it.  These documents will have been processed through Chrome River as an expense – could be to reimburse and employee for travel or something they purchased but can also reimburse students or non-UNM people. The description tells you who we are reimbursing.  Chrome River could then give you the details of the expense.</a:t>
            </a:r>
          </a:p>
          <a:p>
            <a:pPr lvl="1"/>
            <a:r>
              <a:rPr lang="en-US" dirty="0"/>
              <a:t>Below is a snip from Banner when you are looking in an index and drill down into a specific account code.  You can see the Document numbers and I have highlighted in yellow an example of a Chrome River Reimbursement transaction.</a:t>
            </a:r>
          </a:p>
          <a:p>
            <a:pPr lvl="1"/>
            <a:endParaRPr lang="en-US" dirty="0"/>
          </a:p>
        </p:txBody>
      </p:sp>
      <p:pic>
        <p:nvPicPr>
          <p:cNvPr id="3" name="Picture 2">
            <a:extLst>
              <a:ext uri="{FF2B5EF4-FFF2-40B4-BE49-F238E27FC236}">
                <a16:creationId xmlns:a16="http://schemas.microsoft.com/office/drawing/2014/main" id="{0FA9A095-42BD-4711-AEAF-B74CB30C7C38}"/>
              </a:ext>
            </a:extLst>
          </p:cNvPr>
          <p:cNvPicPr>
            <a:picLocks noChangeAspect="1"/>
          </p:cNvPicPr>
          <p:nvPr/>
        </p:nvPicPr>
        <p:blipFill>
          <a:blip r:embed="rId2"/>
          <a:stretch>
            <a:fillRect/>
          </a:stretch>
        </p:blipFill>
        <p:spPr>
          <a:xfrm>
            <a:off x="1208015" y="3755472"/>
            <a:ext cx="10226180" cy="1518952"/>
          </a:xfrm>
          <a:prstGeom prst="rect">
            <a:avLst/>
          </a:prstGeom>
        </p:spPr>
      </p:pic>
      <p:cxnSp>
        <p:nvCxnSpPr>
          <p:cNvPr id="10" name="Straight Arrow Connector 9">
            <a:extLst>
              <a:ext uri="{FF2B5EF4-FFF2-40B4-BE49-F238E27FC236}">
                <a16:creationId xmlns:a16="http://schemas.microsoft.com/office/drawing/2014/main" id="{1F639219-E565-411E-A3FC-26DA44BA122D}"/>
              </a:ext>
            </a:extLst>
          </p:cNvPr>
          <p:cNvCxnSpPr>
            <a:cxnSpLocks/>
          </p:cNvCxnSpPr>
          <p:nvPr/>
        </p:nvCxnSpPr>
        <p:spPr>
          <a:xfrm flipH="1">
            <a:off x="5985711" y="1798721"/>
            <a:ext cx="2039352" cy="3194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DFF9FAC6-5D15-400B-A75B-425175FA9AE0}"/>
              </a:ext>
            </a:extLst>
          </p:cNvPr>
          <p:cNvSpPr txBox="1">
            <a:spLocks/>
          </p:cNvSpPr>
          <p:nvPr/>
        </p:nvSpPr>
        <p:spPr>
          <a:xfrm>
            <a:off x="2253652" y="47367"/>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What type of document is it and where can I find it?</a:t>
            </a:r>
            <a:endParaRPr lang="en-US" dirty="0"/>
          </a:p>
        </p:txBody>
      </p:sp>
      <p:pic>
        <p:nvPicPr>
          <p:cNvPr id="13" name="Picture 12">
            <a:extLst>
              <a:ext uri="{FF2B5EF4-FFF2-40B4-BE49-F238E27FC236}">
                <a16:creationId xmlns:a16="http://schemas.microsoft.com/office/drawing/2014/main" id="{5A820BFB-794B-42F8-AC97-4592995BEDF6}"/>
              </a:ext>
            </a:extLst>
          </p:cNvPr>
          <p:cNvPicPr>
            <a:picLocks noChangeAspect="1"/>
          </p:cNvPicPr>
          <p:nvPr/>
        </p:nvPicPr>
        <p:blipFill>
          <a:blip r:embed="rId3"/>
          <a:stretch>
            <a:fillRect/>
          </a:stretch>
        </p:blipFill>
        <p:spPr>
          <a:xfrm>
            <a:off x="8749288" y="1285613"/>
            <a:ext cx="2824722" cy="1905601"/>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D6C91D5-8102-03E1-7B8F-BA0D9D5D9DE6}"/>
                  </a:ext>
                </a:extLst>
              </p14:cNvPr>
              <p14:cNvContentPartPr/>
              <p14:nvPr/>
            </p14:nvContentPartPr>
            <p14:xfrm>
              <a:off x="7982915" y="1696045"/>
              <a:ext cx="204120" cy="25560"/>
            </p14:xfrm>
          </p:contentPart>
        </mc:Choice>
        <mc:Fallback xmlns="">
          <p:pic>
            <p:nvPicPr>
              <p:cNvPr id="6" name="Ink 5">
                <a:extLst>
                  <a:ext uri="{FF2B5EF4-FFF2-40B4-BE49-F238E27FC236}">
                    <a16:creationId xmlns:a16="http://schemas.microsoft.com/office/drawing/2014/main" id="{4D6C91D5-8102-03E1-7B8F-BA0D9D5D9DE6}"/>
                  </a:ext>
                </a:extLst>
              </p:cNvPr>
              <p:cNvPicPr/>
              <p:nvPr/>
            </p:nvPicPr>
            <p:blipFill>
              <a:blip r:embed="rId5"/>
              <a:stretch>
                <a:fillRect/>
              </a:stretch>
            </p:blipFill>
            <p:spPr>
              <a:xfrm>
                <a:off x="7946915" y="1624405"/>
                <a:ext cx="275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768560A-E269-87D3-54BB-0F8885F1209B}"/>
                  </a:ext>
                </a:extLst>
              </p14:cNvPr>
              <p14:cNvContentPartPr/>
              <p14:nvPr/>
            </p14:nvContentPartPr>
            <p14:xfrm>
              <a:off x="7989035" y="1636285"/>
              <a:ext cx="212760" cy="22320"/>
            </p14:xfrm>
          </p:contentPart>
        </mc:Choice>
        <mc:Fallback xmlns="">
          <p:pic>
            <p:nvPicPr>
              <p:cNvPr id="7" name="Ink 6">
                <a:extLst>
                  <a:ext uri="{FF2B5EF4-FFF2-40B4-BE49-F238E27FC236}">
                    <a16:creationId xmlns:a16="http://schemas.microsoft.com/office/drawing/2014/main" id="{D768560A-E269-87D3-54BB-0F8885F1209B}"/>
                  </a:ext>
                </a:extLst>
              </p:cNvPr>
              <p:cNvPicPr/>
              <p:nvPr/>
            </p:nvPicPr>
            <p:blipFill>
              <a:blip r:embed="rId7"/>
              <a:stretch>
                <a:fillRect/>
              </a:stretch>
            </p:blipFill>
            <p:spPr>
              <a:xfrm>
                <a:off x="7953035" y="1564285"/>
                <a:ext cx="284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18E1F8B-DA3F-96FB-7A40-0F7FF93B7849}"/>
                  </a:ext>
                </a:extLst>
              </p14:cNvPr>
              <p14:cNvContentPartPr/>
              <p14:nvPr/>
            </p14:nvContentPartPr>
            <p14:xfrm>
              <a:off x="8012795" y="1726285"/>
              <a:ext cx="156240" cy="14400"/>
            </p14:xfrm>
          </p:contentPart>
        </mc:Choice>
        <mc:Fallback xmlns="">
          <p:pic>
            <p:nvPicPr>
              <p:cNvPr id="8" name="Ink 7">
                <a:extLst>
                  <a:ext uri="{FF2B5EF4-FFF2-40B4-BE49-F238E27FC236}">
                    <a16:creationId xmlns:a16="http://schemas.microsoft.com/office/drawing/2014/main" id="{618E1F8B-DA3F-96FB-7A40-0F7FF93B7849}"/>
                  </a:ext>
                </a:extLst>
              </p:cNvPr>
              <p:cNvPicPr/>
              <p:nvPr/>
            </p:nvPicPr>
            <p:blipFill>
              <a:blip r:embed="rId9"/>
              <a:stretch>
                <a:fillRect/>
              </a:stretch>
            </p:blipFill>
            <p:spPr>
              <a:xfrm>
                <a:off x="7976795" y="1654645"/>
                <a:ext cx="227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81630EB-A419-EDD4-40ED-6A6009415609}"/>
                  </a:ext>
                </a:extLst>
              </p14:cNvPr>
              <p14:cNvContentPartPr/>
              <p14:nvPr/>
            </p14:nvContentPartPr>
            <p14:xfrm>
              <a:off x="5654795" y="5004805"/>
              <a:ext cx="342360" cy="360"/>
            </p14:xfrm>
          </p:contentPart>
        </mc:Choice>
        <mc:Fallback xmlns="">
          <p:pic>
            <p:nvPicPr>
              <p:cNvPr id="9" name="Ink 8">
                <a:extLst>
                  <a:ext uri="{FF2B5EF4-FFF2-40B4-BE49-F238E27FC236}">
                    <a16:creationId xmlns:a16="http://schemas.microsoft.com/office/drawing/2014/main" id="{681630EB-A419-EDD4-40ED-6A6009415609}"/>
                  </a:ext>
                </a:extLst>
              </p:cNvPr>
              <p:cNvPicPr/>
              <p:nvPr/>
            </p:nvPicPr>
            <p:blipFill>
              <a:blip r:embed="rId11"/>
              <a:stretch>
                <a:fillRect/>
              </a:stretch>
            </p:blipFill>
            <p:spPr>
              <a:xfrm>
                <a:off x="5618795" y="4933165"/>
                <a:ext cx="414000" cy="144000"/>
              </a:xfrm>
              <a:prstGeom prst="rect">
                <a:avLst/>
              </a:prstGeom>
            </p:spPr>
          </p:pic>
        </mc:Fallback>
      </mc:AlternateContent>
    </p:spTree>
    <p:extLst>
      <p:ext uri="{BB962C8B-B14F-4D97-AF65-F5344CB8AC3E}">
        <p14:creationId xmlns:p14="http://schemas.microsoft.com/office/powerpoint/2010/main" val="30003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7DFE17-1D1C-4CAB-A0BD-D10F5A2B23EC}"/>
              </a:ext>
            </a:extLst>
          </p:cNvPr>
          <p:cNvSpPr>
            <a:spLocks noGrp="1"/>
          </p:cNvSpPr>
          <p:nvPr>
            <p:ph sz="half" idx="2"/>
          </p:nvPr>
        </p:nvSpPr>
        <p:spPr>
          <a:xfrm>
            <a:off x="2504892" y="1285613"/>
            <a:ext cx="5993156" cy="3294776"/>
          </a:xfrm>
        </p:spPr>
        <p:txBody>
          <a:bodyPr>
            <a:normAutofit fontScale="77500" lnSpcReduction="20000"/>
          </a:bodyPr>
          <a:lstStyle/>
          <a:p>
            <a:r>
              <a:rPr lang="en-US" dirty="0"/>
              <a:t>Each type of expense will have its own document type.</a:t>
            </a:r>
          </a:p>
          <a:p>
            <a:pPr lvl="1"/>
            <a:r>
              <a:rPr lang="en-US" sz="2300" b="1" dirty="0"/>
              <a:t>Invoice from a Purchase Order - </a:t>
            </a:r>
            <a:r>
              <a:rPr lang="en-US" dirty="0"/>
              <a:t>the invoice process is different as it starts in </a:t>
            </a:r>
            <a:r>
              <a:rPr lang="en-US" dirty="0" err="1"/>
              <a:t>Lobomart</a:t>
            </a:r>
            <a:r>
              <a:rPr lang="en-US" dirty="0"/>
              <a:t> as a Requisition.  Once the Purchasing department approves the Requisition, the </a:t>
            </a:r>
            <a:r>
              <a:rPr lang="en-US" dirty="0" err="1"/>
              <a:t>anticiapted</a:t>
            </a:r>
            <a:r>
              <a:rPr lang="en-US" dirty="0"/>
              <a:t> expense becomes a Purchase Order and is issued a PO Number – these start with the Letter P and have 7 digits after (P0205350).  A Purchase Order only ENCUMBERS the cost to the index – it does not CHARGE the index with the expense.  That is what INVOICE is.  We should only process invoices in </a:t>
            </a:r>
            <a:r>
              <a:rPr lang="en-US" dirty="0" err="1"/>
              <a:t>Lobomart</a:t>
            </a:r>
            <a:r>
              <a:rPr lang="en-US" dirty="0"/>
              <a:t> when the goods have been received or services have been provided.  Invoices begin with the Letters IN and have 6 digits after (IN186561).  You can see the life cycle of a purchase order and invoice in </a:t>
            </a:r>
            <a:r>
              <a:rPr lang="en-US" dirty="0" err="1"/>
              <a:t>Lobomart</a:t>
            </a:r>
            <a:r>
              <a:rPr lang="en-US" dirty="0"/>
              <a:t>.  </a:t>
            </a:r>
          </a:p>
          <a:p>
            <a:pPr lvl="1"/>
            <a:r>
              <a:rPr lang="en-US" dirty="0"/>
              <a:t>Below is a snip from Banner when you are looking in an index and drill down into a specific account code.  You can see the Document numbers and I have highlighted in yellow an example of a Purchase Order transaction.  I have circled in purple the Invoice example.</a:t>
            </a:r>
          </a:p>
          <a:p>
            <a:pPr lvl="1"/>
            <a:endParaRPr lang="en-US" dirty="0"/>
          </a:p>
        </p:txBody>
      </p:sp>
      <p:sp>
        <p:nvSpPr>
          <p:cNvPr id="11" name="Title 1">
            <a:extLst>
              <a:ext uri="{FF2B5EF4-FFF2-40B4-BE49-F238E27FC236}">
                <a16:creationId xmlns:a16="http://schemas.microsoft.com/office/drawing/2014/main" id="{DFF9FAC6-5D15-400B-A75B-425175FA9AE0}"/>
              </a:ext>
            </a:extLst>
          </p:cNvPr>
          <p:cNvSpPr txBox="1">
            <a:spLocks/>
          </p:cNvSpPr>
          <p:nvPr/>
        </p:nvSpPr>
        <p:spPr>
          <a:xfrm>
            <a:off x="2253652" y="47367"/>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What type of document is it and where can I find it?</a:t>
            </a:r>
            <a:endParaRPr lang="en-US" dirty="0"/>
          </a:p>
        </p:txBody>
      </p:sp>
      <p:pic>
        <p:nvPicPr>
          <p:cNvPr id="5" name="Picture 4">
            <a:extLst>
              <a:ext uri="{FF2B5EF4-FFF2-40B4-BE49-F238E27FC236}">
                <a16:creationId xmlns:a16="http://schemas.microsoft.com/office/drawing/2014/main" id="{C639C8E4-390D-4651-B796-7BD4B0C5D43D}"/>
              </a:ext>
            </a:extLst>
          </p:cNvPr>
          <p:cNvPicPr>
            <a:picLocks noChangeAspect="1"/>
          </p:cNvPicPr>
          <p:nvPr/>
        </p:nvPicPr>
        <p:blipFill>
          <a:blip r:embed="rId2"/>
          <a:stretch>
            <a:fillRect/>
          </a:stretch>
        </p:blipFill>
        <p:spPr>
          <a:xfrm>
            <a:off x="9272526" y="738292"/>
            <a:ext cx="2539174" cy="3294776"/>
          </a:xfrm>
          <a:prstGeom prst="rect">
            <a:avLst/>
          </a:prstGeom>
        </p:spPr>
      </p:pic>
      <p:pic>
        <p:nvPicPr>
          <p:cNvPr id="7" name="Picture 6">
            <a:extLst>
              <a:ext uri="{FF2B5EF4-FFF2-40B4-BE49-F238E27FC236}">
                <a16:creationId xmlns:a16="http://schemas.microsoft.com/office/drawing/2014/main" id="{04DD3F64-F25C-4075-9DEA-9897EC9910BE}"/>
              </a:ext>
            </a:extLst>
          </p:cNvPr>
          <p:cNvPicPr>
            <a:picLocks noChangeAspect="1"/>
          </p:cNvPicPr>
          <p:nvPr/>
        </p:nvPicPr>
        <p:blipFill>
          <a:blip r:embed="rId3"/>
          <a:stretch>
            <a:fillRect/>
          </a:stretch>
        </p:blipFill>
        <p:spPr>
          <a:xfrm>
            <a:off x="1568741" y="4375904"/>
            <a:ext cx="9521505" cy="188444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0C22868-6F2F-601A-846C-EBC41C33B8D8}"/>
                  </a:ext>
                </a:extLst>
              </p14:cNvPr>
              <p14:cNvContentPartPr/>
              <p14:nvPr/>
            </p14:nvContentPartPr>
            <p14:xfrm>
              <a:off x="6871235" y="3842365"/>
              <a:ext cx="484920" cy="209520"/>
            </p14:xfrm>
          </p:contentPart>
        </mc:Choice>
        <mc:Fallback xmlns="">
          <p:pic>
            <p:nvPicPr>
              <p:cNvPr id="3" name="Ink 2">
                <a:extLst>
                  <a:ext uri="{FF2B5EF4-FFF2-40B4-BE49-F238E27FC236}">
                    <a16:creationId xmlns:a16="http://schemas.microsoft.com/office/drawing/2014/main" id="{40C22868-6F2F-601A-846C-EBC41C33B8D8}"/>
                  </a:ext>
                </a:extLst>
              </p:cNvPr>
              <p:cNvPicPr/>
              <p:nvPr/>
            </p:nvPicPr>
            <p:blipFill>
              <a:blip r:embed="rId5"/>
              <a:stretch>
                <a:fillRect/>
              </a:stretch>
            </p:blipFill>
            <p:spPr>
              <a:xfrm>
                <a:off x="6862235" y="3833365"/>
                <a:ext cx="502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F0912F6-3DA4-5CCC-B75A-6CE5C2764DBD}"/>
                  </a:ext>
                </a:extLst>
              </p14:cNvPr>
              <p14:cNvContentPartPr/>
              <p14:nvPr/>
            </p14:nvContentPartPr>
            <p14:xfrm>
              <a:off x="5562995" y="5026765"/>
              <a:ext cx="460440" cy="147600"/>
            </p14:xfrm>
          </p:contentPart>
        </mc:Choice>
        <mc:Fallback xmlns="">
          <p:pic>
            <p:nvPicPr>
              <p:cNvPr id="6" name="Ink 5">
                <a:extLst>
                  <a:ext uri="{FF2B5EF4-FFF2-40B4-BE49-F238E27FC236}">
                    <a16:creationId xmlns:a16="http://schemas.microsoft.com/office/drawing/2014/main" id="{FF0912F6-3DA4-5CCC-B75A-6CE5C2764DBD}"/>
                  </a:ext>
                </a:extLst>
              </p:cNvPr>
              <p:cNvPicPr/>
              <p:nvPr/>
            </p:nvPicPr>
            <p:blipFill>
              <a:blip r:embed="rId7"/>
              <a:stretch>
                <a:fillRect/>
              </a:stretch>
            </p:blipFill>
            <p:spPr>
              <a:xfrm>
                <a:off x="5553995" y="5017765"/>
                <a:ext cx="478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703D9DB-B2DA-CD27-C4C8-3BD9C34C5063}"/>
                  </a:ext>
                </a:extLst>
              </p14:cNvPr>
              <p14:cNvContentPartPr/>
              <p14:nvPr/>
            </p14:nvContentPartPr>
            <p14:xfrm>
              <a:off x="6755675" y="3777925"/>
              <a:ext cx="457200" cy="12240"/>
            </p14:xfrm>
          </p:contentPart>
        </mc:Choice>
        <mc:Fallback xmlns="">
          <p:pic>
            <p:nvPicPr>
              <p:cNvPr id="10" name="Ink 9">
                <a:extLst>
                  <a:ext uri="{FF2B5EF4-FFF2-40B4-BE49-F238E27FC236}">
                    <a16:creationId xmlns:a16="http://schemas.microsoft.com/office/drawing/2014/main" id="{0703D9DB-B2DA-CD27-C4C8-3BD9C34C5063}"/>
                  </a:ext>
                </a:extLst>
              </p:cNvPr>
              <p:cNvPicPr/>
              <p:nvPr/>
            </p:nvPicPr>
            <p:blipFill>
              <a:blip r:embed="rId9"/>
              <a:stretch>
                <a:fillRect/>
              </a:stretch>
            </p:blipFill>
            <p:spPr>
              <a:xfrm>
                <a:off x="6719675" y="3705925"/>
                <a:ext cx="528840" cy="155880"/>
              </a:xfrm>
              <a:prstGeom prst="rect">
                <a:avLst/>
              </a:prstGeom>
            </p:spPr>
          </p:pic>
        </mc:Fallback>
      </mc:AlternateContent>
    </p:spTree>
    <p:extLst>
      <p:ext uri="{BB962C8B-B14F-4D97-AF65-F5344CB8AC3E}">
        <p14:creationId xmlns:p14="http://schemas.microsoft.com/office/powerpoint/2010/main" val="13543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7DFE17-1D1C-4CAB-A0BD-D10F5A2B23EC}"/>
              </a:ext>
            </a:extLst>
          </p:cNvPr>
          <p:cNvSpPr>
            <a:spLocks noGrp="1"/>
          </p:cNvSpPr>
          <p:nvPr>
            <p:ph sz="half" idx="2"/>
          </p:nvPr>
        </p:nvSpPr>
        <p:spPr>
          <a:xfrm>
            <a:off x="2504892" y="1285613"/>
            <a:ext cx="5993156" cy="2143387"/>
          </a:xfrm>
        </p:spPr>
        <p:txBody>
          <a:bodyPr>
            <a:normAutofit fontScale="85000" lnSpcReduction="20000"/>
          </a:bodyPr>
          <a:lstStyle/>
          <a:p>
            <a:r>
              <a:rPr lang="en-US" dirty="0"/>
              <a:t>Each type of expense will have its own document type.</a:t>
            </a:r>
          </a:p>
          <a:p>
            <a:pPr lvl="1"/>
            <a:r>
              <a:rPr lang="en-US" sz="2300" b="1" dirty="0"/>
              <a:t>Telecom Charges– </a:t>
            </a:r>
            <a:r>
              <a:rPr lang="en-US" dirty="0"/>
              <a:t>will start with the letters</a:t>
            </a:r>
            <a:r>
              <a:rPr lang="en-US" b="1" dirty="0">
                <a:highlight>
                  <a:srgbClr val="FFFF00"/>
                </a:highlight>
              </a:rPr>
              <a:t> IT </a:t>
            </a:r>
            <a:r>
              <a:rPr lang="en-US" dirty="0"/>
              <a:t>and have 6 numbers after it.  These expenses will process as Journal Vouchers from the IT/Telecom department and you will have to look in the Telecom portal or contact IT for details on the expense.</a:t>
            </a:r>
          </a:p>
          <a:p>
            <a:pPr lvl="1"/>
            <a:r>
              <a:rPr lang="en-US" dirty="0"/>
              <a:t>Below is a snip from Banner when you are looking in an index and drill down into a specific account code.  You can see the Document numbers and I have highlighted in yellow an example of a Telecom transaction.</a:t>
            </a:r>
          </a:p>
          <a:p>
            <a:pPr lvl="1"/>
            <a:endParaRPr lang="en-US" dirty="0"/>
          </a:p>
        </p:txBody>
      </p:sp>
      <p:sp>
        <p:nvSpPr>
          <p:cNvPr id="11" name="Title 1">
            <a:extLst>
              <a:ext uri="{FF2B5EF4-FFF2-40B4-BE49-F238E27FC236}">
                <a16:creationId xmlns:a16="http://schemas.microsoft.com/office/drawing/2014/main" id="{DFF9FAC6-5D15-400B-A75B-425175FA9AE0}"/>
              </a:ext>
            </a:extLst>
          </p:cNvPr>
          <p:cNvSpPr txBox="1">
            <a:spLocks/>
          </p:cNvSpPr>
          <p:nvPr/>
        </p:nvSpPr>
        <p:spPr>
          <a:xfrm>
            <a:off x="2253652" y="47367"/>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What type of document is it and where can I find it?</a:t>
            </a:r>
            <a:endParaRPr lang="en-US" dirty="0"/>
          </a:p>
        </p:txBody>
      </p:sp>
      <p:pic>
        <p:nvPicPr>
          <p:cNvPr id="5" name="Picture 4">
            <a:extLst>
              <a:ext uri="{FF2B5EF4-FFF2-40B4-BE49-F238E27FC236}">
                <a16:creationId xmlns:a16="http://schemas.microsoft.com/office/drawing/2014/main" id="{D365CE45-C518-4C80-95BC-C72D37A8711A}"/>
              </a:ext>
            </a:extLst>
          </p:cNvPr>
          <p:cNvPicPr>
            <a:picLocks noChangeAspect="1"/>
          </p:cNvPicPr>
          <p:nvPr/>
        </p:nvPicPr>
        <p:blipFill>
          <a:blip r:embed="rId2"/>
          <a:stretch>
            <a:fillRect/>
          </a:stretch>
        </p:blipFill>
        <p:spPr>
          <a:xfrm>
            <a:off x="1442906" y="3684484"/>
            <a:ext cx="10199492" cy="1499911"/>
          </a:xfrm>
          <a:prstGeom prst="rect">
            <a:avLst/>
          </a:prstGeom>
        </p:spPr>
      </p:pic>
      <p:pic>
        <p:nvPicPr>
          <p:cNvPr id="7" name="Picture 6">
            <a:extLst>
              <a:ext uri="{FF2B5EF4-FFF2-40B4-BE49-F238E27FC236}">
                <a16:creationId xmlns:a16="http://schemas.microsoft.com/office/drawing/2014/main" id="{644FE8DE-150A-48CB-9719-CAE392F022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49288" y="1218883"/>
            <a:ext cx="2737235" cy="1825794"/>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16E35E9-5E02-E265-2BE5-047718D4A335}"/>
                  </a:ext>
                </a:extLst>
              </p14:cNvPr>
              <p14:cNvContentPartPr/>
              <p14:nvPr/>
            </p14:nvContentPartPr>
            <p14:xfrm>
              <a:off x="7693835" y="1659685"/>
              <a:ext cx="183600" cy="9360"/>
            </p14:xfrm>
          </p:contentPart>
        </mc:Choice>
        <mc:Fallback xmlns="">
          <p:pic>
            <p:nvPicPr>
              <p:cNvPr id="2" name="Ink 1">
                <a:extLst>
                  <a:ext uri="{FF2B5EF4-FFF2-40B4-BE49-F238E27FC236}">
                    <a16:creationId xmlns:a16="http://schemas.microsoft.com/office/drawing/2014/main" id="{A16E35E9-5E02-E265-2BE5-047718D4A335}"/>
                  </a:ext>
                </a:extLst>
              </p:cNvPr>
              <p:cNvPicPr/>
              <p:nvPr/>
            </p:nvPicPr>
            <p:blipFill>
              <a:blip r:embed="rId6"/>
              <a:stretch>
                <a:fillRect/>
              </a:stretch>
            </p:blipFill>
            <p:spPr>
              <a:xfrm>
                <a:off x="7658195" y="1587685"/>
                <a:ext cx="255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F72B4DD-2F7B-5508-F49E-D4D618FBA4E3}"/>
                  </a:ext>
                </a:extLst>
              </p14:cNvPr>
              <p14:cNvContentPartPr/>
              <p14:nvPr/>
            </p14:nvContentPartPr>
            <p14:xfrm>
              <a:off x="7676195" y="1804765"/>
              <a:ext cx="198000" cy="14040"/>
            </p14:xfrm>
          </p:contentPart>
        </mc:Choice>
        <mc:Fallback xmlns="">
          <p:pic>
            <p:nvPicPr>
              <p:cNvPr id="3" name="Ink 2">
                <a:extLst>
                  <a:ext uri="{FF2B5EF4-FFF2-40B4-BE49-F238E27FC236}">
                    <a16:creationId xmlns:a16="http://schemas.microsoft.com/office/drawing/2014/main" id="{4F72B4DD-2F7B-5508-F49E-D4D618FBA4E3}"/>
                  </a:ext>
                </a:extLst>
              </p:cNvPr>
              <p:cNvPicPr/>
              <p:nvPr/>
            </p:nvPicPr>
            <p:blipFill>
              <a:blip r:embed="rId8"/>
              <a:stretch>
                <a:fillRect/>
              </a:stretch>
            </p:blipFill>
            <p:spPr>
              <a:xfrm>
                <a:off x="7640195" y="1732765"/>
                <a:ext cx="26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93FA999-6B73-FDB6-2CD7-89A8C9B2BB03}"/>
                  </a:ext>
                </a:extLst>
              </p14:cNvPr>
              <p14:cNvContentPartPr/>
              <p14:nvPr/>
            </p14:nvContentPartPr>
            <p14:xfrm>
              <a:off x="5937395" y="4384885"/>
              <a:ext cx="336600" cy="26640"/>
            </p14:xfrm>
          </p:contentPart>
        </mc:Choice>
        <mc:Fallback xmlns="">
          <p:pic>
            <p:nvPicPr>
              <p:cNvPr id="6" name="Ink 5">
                <a:extLst>
                  <a:ext uri="{FF2B5EF4-FFF2-40B4-BE49-F238E27FC236}">
                    <a16:creationId xmlns:a16="http://schemas.microsoft.com/office/drawing/2014/main" id="{C93FA999-6B73-FDB6-2CD7-89A8C9B2BB03}"/>
                  </a:ext>
                </a:extLst>
              </p:cNvPr>
              <p:cNvPicPr/>
              <p:nvPr/>
            </p:nvPicPr>
            <p:blipFill>
              <a:blip r:embed="rId10"/>
              <a:stretch>
                <a:fillRect/>
              </a:stretch>
            </p:blipFill>
            <p:spPr>
              <a:xfrm>
                <a:off x="5901395" y="4313245"/>
                <a:ext cx="408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1E29F26-747D-FB58-BE47-4B44FDFB131B}"/>
                  </a:ext>
                </a:extLst>
              </p14:cNvPr>
              <p14:cNvContentPartPr/>
              <p14:nvPr/>
            </p14:nvContentPartPr>
            <p14:xfrm>
              <a:off x="5931275" y="4896805"/>
              <a:ext cx="318960" cy="55080"/>
            </p14:xfrm>
          </p:contentPart>
        </mc:Choice>
        <mc:Fallback xmlns="">
          <p:pic>
            <p:nvPicPr>
              <p:cNvPr id="8" name="Ink 7">
                <a:extLst>
                  <a:ext uri="{FF2B5EF4-FFF2-40B4-BE49-F238E27FC236}">
                    <a16:creationId xmlns:a16="http://schemas.microsoft.com/office/drawing/2014/main" id="{A1E29F26-747D-FB58-BE47-4B44FDFB131B}"/>
                  </a:ext>
                </a:extLst>
              </p:cNvPr>
              <p:cNvPicPr/>
              <p:nvPr/>
            </p:nvPicPr>
            <p:blipFill>
              <a:blip r:embed="rId12"/>
              <a:stretch>
                <a:fillRect/>
              </a:stretch>
            </p:blipFill>
            <p:spPr>
              <a:xfrm>
                <a:off x="5895635" y="4824805"/>
                <a:ext cx="390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24CE2DF3-2C89-E3F9-02CA-4B93E81C4705}"/>
                  </a:ext>
                </a:extLst>
              </p14:cNvPr>
              <p14:cNvContentPartPr/>
              <p14:nvPr/>
            </p14:nvContentPartPr>
            <p14:xfrm>
              <a:off x="5937395" y="5092645"/>
              <a:ext cx="345240" cy="19440"/>
            </p14:xfrm>
          </p:contentPart>
        </mc:Choice>
        <mc:Fallback xmlns="">
          <p:pic>
            <p:nvPicPr>
              <p:cNvPr id="9" name="Ink 8">
                <a:extLst>
                  <a:ext uri="{FF2B5EF4-FFF2-40B4-BE49-F238E27FC236}">
                    <a16:creationId xmlns:a16="http://schemas.microsoft.com/office/drawing/2014/main" id="{24CE2DF3-2C89-E3F9-02CA-4B93E81C4705}"/>
                  </a:ext>
                </a:extLst>
              </p:cNvPr>
              <p:cNvPicPr/>
              <p:nvPr/>
            </p:nvPicPr>
            <p:blipFill>
              <a:blip r:embed="rId14"/>
              <a:stretch>
                <a:fillRect/>
              </a:stretch>
            </p:blipFill>
            <p:spPr>
              <a:xfrm>
                <a:off x="5901395" y="5020645"/>
                <a:ext cx="416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2151DB44-8BC8-26A0-8D41-A368711656E0}"/>
                  </a:ext>
                </a:extLst>
              </p14:cNvPr>
              <p14:cNvContentPartPr/>
              <p14:nvPr/>
            </p14:nvContentPartPr>
            <p14:xfrm>
              <a:off x="5919395" y="4981045"/>
              <a:ext cx="282240" cy="24480"/>
            </p14:xfrm>
          </p:contentPart>
        </mc:Choice>
        <mc:Fallback xmlns="">
          <p:pic>
            <p:nvPicPr>
              <p:cNvPr id="10" name="Ink 9">
                <a:extLst>
                  <a:ext uri="{FF2B5EF4-FFF2-40B4-BE49-F238E27FC236}">
                    <a16:creationId xmlns:a16="http://schemas.microsoft.com/office/drawing/2014/main" id="{2151DB44-8BC8-26A0-8D41-A368711656E0}"/>
                  </a:ext>
                </a:extLst>
              </p:cNvPr>
              <p:cNvPicPr/>
              <p:nvPr/>
            </p:nvPicPr>
            <p:blipFill>
              <a:blip r:embed="rId16"/>
              <a:stretch>
                <a:fillRect/>
              </a:stretch>
            </p:blipFill>
            <p:spPr>
              <a:xfrm>
                <a:off x="5883395" y="4909045"/>
                <a:ext cx="35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8A9B07BA-F7CD-1640-AE63-0E5F5A348774}"/>
                  </a:ext>
                </a:extLst>
              </p14:cNvPr>
              <p14:cNvContentPartPr/>
              <p14:nvPr/>
            </p14:nvContentPartPr>
            <p14:xfrm>
              <a:off x="5907155" y="4878805"/>
              <a:ext cx="278280" cy="3960"/>
            </p14:xfrm>
          </p:contentPart>
        </mc:Choice>
        <mc:Fallback xmlns="">
          <p:pic>
            <p:nvPicPr>
              <p:cNvPr id="12" name="Ink 11">
                <a:extLst>
                  <a:ext uri="{FF2B5EF4-FFF2-40B4-BE49-F238E27FC236}">
                    <a16:creationId xmlns:a16="http://schemas.microsoft.com/office/drawing/2014/main" id="{8A9B07BA-F7CD-1640-AE63-0E5F5A348774}"/>
                  </a:ext>
                </a:extLst>
              </p:cNvPr>
              <p:cNvPicPr/>
              <p:nvPr/>
            </p:nvPicPr>
            <p:blipFill>
              <a:blip r:embed="rId18"/>
              <a:stretch>
                <a:fillRect/>
              </a:stretch>
            </p:blipFill>
            <p:spPr>
              <a:xfrm>
                <a:off x="5871515" y="4806805"/>
                <a:ext cx="349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EDC65102-0F02-39BC-CE89-BDD59769FF61}"/>
                  </a:ext>
                </a:extLst>
              </p14:cNvPr>
              <p14:cNvContentPartPr/>
              <p14:nvPr/>
            </p14:nvContentPartPr>
            <p14:xfrm>
              <a:off x="7748195" y="1743205"/>
              <a:ext cx="111240" cy="22320"/>
            </p14:xfrm>
          </p:contentPart>
        </mc:Choice>
        <mc:Fallback xmlns="">
          <p:pic>
            <p:nvPicPr>
              <p:cNvPr id="13" name="Ink 12">
                <a:extLst>
                  <a:ext uri="{FF2B5EF4-FFF2-40B4-BE49-F238E27FC236}">
                    <a16:creationId xmlns:a16="http://schemas.microsoft.com/office/drawing/2014/main" id="{EDC65102-0F02-39BC-CE89-BDD59769FF61}"/>
                  </a:ext>
                </a:extLst>
              </p:cNvPr>
              <p:cNvPicPr/>
              <p:nvPr/>
            </p:nvPicPr>
            <p:blipFill>
              <a:blip r:embed="rId20"/>
              <a:stretch>
                <a:fillRect/>
              </a:stretch>
            </p:blipFill>
            <p:spPr>
              <a:xfrm>
                <a:off x="7712195" y="1671565"/>
                <a:ext cx="182880" cy="165960"/>
              </a:xfrm>
              <a:prstGeom prst="rect">
                <a:avLst/>
              </a:prstGeom>
            </p:spPr>
          </p:pic>
        </mc:Fallback>
      </mc:AlternateContent>
    </p:spTree>
    <p:extLst>
      <p:ext uri="{BB962C8B-B14F-4D97-AF65-F5344CB8AC3E}">
        <p14:creationId xmlns:p14="http://schemas.microsoft.com/office/powerpoint/2010/main" val="305101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93D2-27EC-4E5D-BCF2-13FE0C3128D5}"/>
              </a:ext>
            </a:extLst>
          </p:cNvPr>
          <p:cNvSpPr>
            <a:spLocks noGrp="1"/>
          </p:cNvSpPr>
          <p:nvPr>
            <p:ph type="title"/>
          </p:nvPr>
        </p:nvSpPr>
        <p:spPr/>
        <p:txBody>
          <a:bodyPr>
            <a:normAutofit/>
          </a:bodyPr>
          <a:lstStyle/>
          <a:p>
            <a:r>
              <a:rPr lang="en-US" dirty="0"/>
              <a:t>What is a Journal Voucher – JV?</a:t>
            </a:r>
          </a:p>
        </p:txBody>
      </p:sp>
      <p:sp>
        <p:nvSpPr>
          <p:cNvPr id="5" name="Content Placeholder 4">
            <a:extLst>
              <a:ext uri="{FF2B5EF4-FFF2-40B4-BE49-F238E27FC236}">
                <a16:creationId xmlns:a16="http://schemas.microsoft.com/office/drawing/2014/main" id="{F7EF5E47-9E61-4338-BC6A-BC3A912E9638}"/>
              </a:ext>
            </a:extLst>
          </p:cNvPr>
          <p:cNvSpPr>
            <a:spLocks noGrp="1"/>
          </p:cNvSpPr>
          <p:nvPr>
            <p:ph sz="half" idx="1"/>
          </p:nvPr>
        </p:nvSpPr>
        <p:spPr>
          <a:xfrm>
            <a:off x="2505321" y="1454091"/>
            <a:ext cx="8459089" cy="3252133"/>
          </a:xfrm>
        </p:spPr>
        <p:txBody>
          <a:bodyPr>
            <a:normAutofit/>
          </a:bodyPr>
          <a:lstStyle/>
          <a:p>
            <a:r>
              <a:rPr lang="en-US" dirty="0"/>
              <a:t>A Journal Voucher is a way to move either revenue or an expense from one index and account code to another index and account code.  These can be identified by their document number as it starts with the Letter J and has 7 digits behind it.  There are a variety of TYPES of JVs and those relate to departments and who is creating them.  The one most used is </a:t>
            </a:r>
            <a:r>
              <a:rPr lang="en-US" b="1" dirty="0">
                <a:highlight>
                  <a:srgbClr val="FF0000"/>
                </a:highlight>
              </a:rPr>
              <a:t>JE2</a:t>
            </a:r>
            <a:r>
              <a:rPr lang="en-US" dirty="0"/>
              <a:t> and that moves an expense from one place to another.  The way revenue is moved is discussed later as an allocation or transfer.  </a:t>
            </a:r>
          </a:p>
          <a:p>
            <a:r>
              <a:rPr lang="en-US" dirty="0"/>
              <a:t>When an expense transaction posts in Banner, it posts as a </a:t>
            </a:r>
            <a:r>
              <a:rPr lang="en-US" dirty="0">
                <a:solidFill>
                  <a:schemeClr val="tx1"/>
                </a:solidFill>
                <a:highlight>
                  <a:srgbClr val="FFFF00"/>
                </a:highlight>
              </a:rPr>
              <a:t>DEBIT</a:t>
            </a:r>
            <a:r>
              <a:rPr lang="en-US" dirty="0">
                <a:solidFill>
                  <a:schemeClr val="tx1"/>
                </a:solidFill>
              </a:rPr>
              <a:t> </a:t>
            </a:r>
            <a:r>
              <a:rPr lang="en-US" dirty="0"/>
              <a:t>to the index and account code.  Keep this in mind for the next slide</a:t>
            </a:r>
          </a:p>
          <a:p>
            <a:endParaRPr lang="en-US" dirty="0"/>
          </a:p>
          <a:p>
            <a:endParaRPr lang="en-US" dirty="0"/>
          </a:p>
        </p:txBody>
      </p:sp>
    </p:spTree>
    <p:extLst>
      <p:ext uri="{BB962C8B-B14F-4D97-AF65-F5344CB8AC3E}">
        <p14:creationId xmlns:p14="http://schemas.microsoft.com/office/powerpoint/2010/main" val="10369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93D2-27EC-4E5D-BCF2-13FE0C3128D5}"/>
              </a:ext>
            </a:extLst>
          </p:cNvPr>
          <p:cNvSpPr>
            <a:spLocks noGrp="1"/>
          </p:cNvSpPr>
          <p:nvPr>
            <p:ph type="title"/>
          </p:nvPr>
        </p:nvSpPr>
        <p:spPr/>
        <p:txBody>
          <a:bodyPr>
            <a:normAutofit/>
          </a:bodyPr>
          <a:lstStyle/>
          <a:p>
            <a:r>
              <a:rPr lang="en-US" dirty="0"/>
              <a:t>What is a Journal Voucher – JV?</a:t>
            </a:r>
          </a:p>
        </p:txBody>
      </p:sp>
      <p:sp>
        <p:nvSpPr>
          <p:cNvPr id="5" name="Content Placeholder 4">
            <a:extLst>
              <a:ext uri="{FF2B5EF4-FFF2-40B4-BE49-F238E27FC236}">
                <a16:creationId xmlns:a16="http://schemas.microsoft.com/office/drawing/2014/main" id="{F7EF5E47-9E61-4338-BC6A-BC3A912E9638}"/>
              </a:ext>
            </a:extLst>
          </p:cNvPr>
          <p:cNvSpPr>
            <a:spLocks noGrp="1"/>
          </p:cNvSpPr>
          <p:nvPr>
            <p:ph sz="half" idx="1"/>
          </p:nvPr>
        </p:nvSpPr>
        <p:spPr>
          <a:xfrm>
            <a:off x="2505321" y="1454091"/>
            <a:ext cx="8459089" cy="4779799"/>
          </a:xfrm>
        </p:spPr>
        <p:txBody>
          <a:bodyPr>
            <a:normAutofit/>
          </a:bodyPr>
          <a:lstStyle/>
          <a:p>
            <a:r>
              <a:rPr lang="en-US" dirty="0"/>
              <a:t>While reconciling your indices you realize that you posted a P-card charge from Walmart to the wrong index when you processed</a:t>
            </a:r>
            <a:r>
              <a:rPr lang="en-US"/>
              <a:t>/reconciled </a:t>
            </a:r>
            <a:r>
              <a:rPr lang="en-US" dirty="0"/>
              <a:t>the expense in Chrome River. </a:t>
            </a:r>
          </a:p>
          <a:p>
            <a:pPr lvl="1"/>
            <a:r>
              <a:rPr lang="en-US" dirty="0"/>
              <a:t>Your expense posted to 296051 but it should have posted to 296060</a:t>
            </a:r>
          </a:p>
          <a:p>
            <a:pPr lvl="1"/>
            <a:r>
              <a:rPr lang="en-US" dirty="0"/>
              <a:t>You will use either FGAJVCQ in Banner or the Journal Document form in </a:t>
            </a:r>
            <a:r>
              <a:rPr lang="en-US" dirty="0" err="1"/>
              <a:t>Loboweb</a:t>
            </a:r>
            <a:r>
              <a:rPr lang="en-US" dirty="0"/>
              <a:t> to process this Journal Voucher to move the expense.</a:t>
            </a:r>
          </a:p>
          <a:p>
            <a:pPr lvl="2"/>
            <a:r>
              <a:rPr lang="en-US" dirty="0">
                <a:highlight>
                  <a:srgbClr val="FF00FF"/>
                </a:highlight>
              </a:rPr>
              <a:t>Because the expense posted to 296051 – you will CREDIT 296051</a:t>
            </a:r>
          </a:p>
          <a:p>
            <a:pPr lvl="2"/>
            <a:r>
              <a:rPr lang="en-US" dirty="0">
                <a:highlight>
                  <a:srgbClr val="FFFF00"/>
                </a:highlight>
              </a:rPr>
              <a:t>Because the expense needs to be in 296060 – you will DEBIT 296060</a:t>
            </a:r>
          </a:p>
          <a:p>
            <a:endParaRPr lang="en-US" dirty="0"/>
          </a:p>
        </p:txBody>
      </p:sp>
      <p:pic>
        <p:nvPicPr>
          <p:cNvPr id="4" name="Picture 3">
            <a:extLst>
              <a:ext uri="{FF2B5EF4-FFF2-40B4-BE49-F238E27FC236}">
                <a16:creationId xmlns:a16="http://schemas.microsoft.com/office/drawing/2014/main" id="{32DF1722-5C40-4223-8DBD-3E2DF989C968}"/>
              </a:ext>
            </a:extLst>
          </p:cNvPr>
          <p:cNvPicPr>
            <a:picLocks noChangeAspect="1"/>
          </p:cNvPicPr>
          <p:nvPr/>
        </p:nvPicPr>
        <p:blipFill>
          <a:blip r:embed="rId2"/>
          <a:stretch>
            <a:fillRect/>
          </a:stretch>
        </p:blipFill>
        <p:spPr>
          <a:xfrm>
            <a:off x="1845578" y="4231612"/>
            <a:ext cx="9571839" cy="1809458"/>
          </a:xfrm>
          <a:prstGeom prst="rect">
            <a:avLst/>
          </a:prstGeom>
        </p:spPr>
      </p:pic>
    </p:spTree>
    <p:extLst>
      <p:ext uri="{BB962C8B-B14F-4D97-AF65-F5344CB8AC3E}">
        <p14:creationId xmlns:p14="http://schemas.microsoft.com/office/powerpoint/2010/main" val="2546829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93D2-27EC-4E5D-BCF2-13FE0C3128D5}"/>
              </a:ext>
            </a:extLst>
          </p:cNvPr>
          <p:cNvSpPr>
            <a:spLocks noGrp="1"/>
          </p:cNvSpPr>
          <p:nvPr>
            <p:ph type="title"/>
          </p:nvPr>
        </p:nvSpPr>
        <p:spPr>
          <a:xfrm>
            <a:off x="2371300" y="173201"/>
            <a:ext cx="8911687" cy="1280890"/>
          </a:xfrm>
        </p:spPr>
        <p:txBody>
          <a:bodyPr>
            <a:normAutofit/>
          </a:bodyPr>
          <a:lstStyle/>
          <a:p>
            <a:r>
              <a:rPr lang="en-US" dirty="0"/>
              <a:t>What is a Journal Voucher – JV – CREDIT side</a:t>
            </a:r>
          </a:p>
        </p:txBody>
      </p:sp>
      <p:sp>
        <p:nvSpPr>
          <p:cNvPr id="5" name="Content Placeholder 4">
            <a:extLst>
              <a:ext uri="{FF2B5EF4-FFF2-40B4-BE49-F238E27FC236}">
                <a16:creationId xmlns:a16="http://schemas.microsoft.com/office/drawing/2014/main" id="{F7EF5E47-9E61-4338-BC6A-BC3A912E9638}"/>
              </a:ext>
            </a:extLst>
          </p:cNvPr>
          <p:cNvSpPr>
            <a:spLocks noGrp="1"/>
          </p:cNvSpPr>
          <p:nvPr>
            <p:ph sz="half" idx="1"/>
          </p:nvPr>
        </p:nvSpPr>
        <p:spPr>
          <a:xfrm>
            <a:off x="2505321" y="1454091"/>
            <a:ext cx="8459089" cy="1974910"/>
          </a:xfrm>
        </p:spPr>
        <p:txBody>
          <a:bodyPr>
            <a:normAutofit/>
          </a:bodyPr>
          <a:lstStyle/>
          <a:p>
            <a:pPr lvl="2"/>
            <a:r>
              <a:rPr lang="en-US" dirty="0">
                <a:highlight>
                  <a:srgbClr val="FF00FF"/>
                </a:highlight>
              </a:rPr>
              <a:t>Because the expense posted to 296051 – you will CREDIT 296051</a:t>
            </a:r>
          </a:p>
          <a:p>
            <a:pPr lvl="2"/>
            <a:r>
              <a:rPr lang="en-US" dirty="0"/>
              <a:t>As you can see below, the charge posted to 296051 originally with the P-card number (highlighted in yellow)</a:t>
            </a:r>
          </a:p>
          <a:p>
            <a:pPr lvl="2"/>
            <a:r>
              <a:rPr lang="en-US" dirty="0"/>
              <a:t>When we processed a JV to move the expense out of 296051 and to 296060, you can see the JV number and that the amount is negative which indicates it was moved out of that index and account code (circled in red)</a:t>
            </a:r>
          </a:p>
          <a:p>
            <a:endParaRPr lang="en-US" dirty="0"/>
          </a:p>
        </p:txBody>
      </p:sp>
      <p:pic>
        <p:nvPicPr>
          <p:cNvPr id="10" name="Picture 9">
            <a:extLst>
              <a:ext uri="{FF2B5EF4-FFF2-40B4-BE49-F238E27FC236}">
                <a16:creationId xmlns:a16="http://schemas.microsoft.com/office/drawing/2014/main" id="{D2FFCBBF-F772-497F-97EB-F7001613B063}"/>
              </a:ext>
            </a:extLst>
          </p:cNvPr>
          <p:cNvPicPr>
            <a:picLocks noChangeAspect="1"/>
          </p:cNvPicPr>
          <p:nvPr/>
        </p:nvPicPr>
        <p:blipFill>
          <a:blip r:embed="rId2"/>
          <a:stretch>
            <a:fillRect/>
          </a:stretch>
        </p:blipFill>
        <p:spPr>
          <a:xfrm>
            <a:off x="1567247" y="3511627"/>
            <a:ext cx="10519794" cy="1102413"/>
          </a:xfrm>
          <a:prstGeom prst="rect">
            <a:avLst/>
          </a:prstGeom>
        </p:spPr>
      </p:pic>
    </p:spTree>
    <p:extLst>
      <p:ext uri="{BB962C8B-B14F-4D97-AF65-F5344CB8AC3E}">
        <p14:creationId xmlns:p14="http://schemas.microsoft.com/office/powerpoint/2010/main" val="244657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93D2-27EC-4E5D-BCF2-13FE0C3128D5}"/>
              </a:ext>
            </a:extLst>
          </p:cNvPr>
          <p:cNvSpPr>
            <a:spLocks noGrp="1"/>
          </p:cNvSpPr>
          <p:nvPr>
            <p:ph type="title"/>
          </p:nvPr>
        </p:nvSpPr>
        <p:spPr>
          <a:xfrm>
            <a:off x="2371300" y="173201"/>
            <a:ext cx="8911687" cy="1280890"/>
          </a:xfrm>
        </p:spPr>
        <p:txBody>
          <a:bodyPr>
            <a:normAutofit/>
          </a:bodyPr>
          <a:lstStyle/>
          <a:p>
            <a:r>
              <a:rPr lang="en-US" dirty="0"/>
              <a:t>What is a Journal Voucher – JV – DEBIT side</a:t>
            </a:r>
          </a:p>
        </p:txBody>
      </p:sp>
      <p:sp>
        <p:nvSpPr>
          <p:cNvPr id="5" name="Content Placeholder 4">
            <a:extLst>
              <a:ext uri="{FF2B5EF4-FFF2-40B4-BE49-F238E27FC236}">
                <a16:creationId xmlns:a16="http://schemas.microsoft.com/office/drawing/2014/main" id="{F7EF5E47-9E61-4338-BC6A-BC3A912E9638}"/>
              </a:ext>
            </a:extLst>
          </p:cNvPr>
          <p:cNvSpPr>
            <a:spLocks noGrp="1"/>
          </p:cNvSpPr>
          <p:nvPr>
            <p:ph sz="half" idx="1"/>
          </p:nvPr>
        </p:nvSpPr>
        <p:spPr>
          <a:xfrm>
            <a:off x="2505321" y="1454091"/>
            <a:ext cx="8459089" cy="1974910"/>
          </a:xfrm>
        </p:spPr>
        <p:txBody>
          <a:bodyPr>
            <a:normAutofit lnSpcReduction="10000"/>
          </a:bodyPr>
          <a:lstStyle/>
          <a:p>
            <a:pPr lvl="2"/>
            <a:r>
              <a:rPr lang="en-US" dirty="0">
                <a:highlight>
                  <a:srgbClr val="FFFF00"/>
                </a:highlight>
              </a:rPr>
              <a:t>Because the expense needs to be in 296060 – you will DEBIT 296060</a:t>
            </a:r>
          </a:p>
          <a:p>
            <a:pPr lvl="2"/>
            <a:r>
              <a:rPr lang="en-US" dirty="0"/>
              <a:t>When we processed a JV to move the expense into 296060, you can see the JV number and that the amount is positive which indicates it was moved out of that index and account code (circled in green)</a:t>
            </a:r>
          </a:p>
          <a:p>
            <a:pPr lvl="2"/>
            <a:r>
              <a:rPr lang="en-US" dirty="0"/>
              <a:t>The original P-card charge and S document number are not seen when you do a JV so that is why the Description of the JV is so important. You need to briefly tell the person looking at it what was moved and from where.  The document text is where the more detailed notes of why a JV was needed goes. </a:t>
            </a:r>
          </a:p>
          <a:p>
            <a:endParaRPr lang="en-US" dirty="0"/>
          </a:p>
        </p:txBody>
      </p:sp>
      <p:pic>
        <p:nvPicPr>
          <p:cNvPr id="4" name="Picture 3">
            <a:extLst>
              <a:ext uri="{FF2B5EF4-FFF2-40B4-BE49-F238E27FC236}">
                <a16:creationId xmlns:a16="http://schemas.microsoft.com/office/drawing/2014/main" id="{5AFB8F27-AA7D-440A-8AC3-4AA54039AAAC}"/>
              </a:ext>
            </a:extLst>
          </p:cNvPr>
          <p:cNvPicPr>
            <a:picLocks noChangeAspect="1"/>
          </p:cNvPicPr>
          <p:nvPr/>
        </p:nvPicPr>
        <p:blipFill>
          <a:blip r:embed="rId2"/>
          <a:stretch>
            <a:fillRect/>
          </a:stretch>
        </p:blipFill>
        <p:spPr>
          <a:xfrm>
            <a:off x="2030136" y="3534390"/>
            <a:ext cx="9835478" cy="1280890"/>
          </a:xfrm>
          <a:prstGeom prst="rect">
            <a:avLst/>
          </a:prstGeom>
        </p:spPr>
      </p:pic>
    </p:spTree>
    <p:extLst>
      <p:ext uri="{BB962C8B-B14F-4D97-AF65-F5344CB8AC3E}">
        <p14:creationId xmlns:p14="http://schemas.microsoft.com/office/powerpoint/2010/main" val="3551078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93D2-27EC-4E5D-BCF2-13FE0C3128D5}"/>
              </a:ext>
            </a:extLst>
          </p:cNvPr>
          <p:cNvSpPr>
            <a:spLocks noGrp="1"/>
          </p:cNvSpPr>
          <p:nvPr>
            <p:ph type="title"/>
          </p:nvPr>
        </p:nvSpPr>
        <p:spPr>
          <a:xfrm>
            <a:off x="2371300" y="173201"/>
            <a:ext cx="8911687" cy="1280890"/>
          </a:xfrm>
        </p:spPr>
        <p:txBody>
          <a:bodyPr>
            <a:normAutofit/>
          </a:bodyPr>
          <a:lstStyle/>
          <a:p>
            <a:r>
              <a:rPr lang="en-US" dirty="0"/>
              <a:t>What is a Journal Voucher – JV – DESCRIPTION</a:t>
            </a:r>
          </a:p>
        </p:txBody>
      </p:sp>
      <p:sp>
        <p:nvSpPr>
          <p:cNvPr id="5" name="Content Placeholder 4">
            <a:extLst>
              <a:ext uri="{FF2B5EF4-FFF2-40B4-BE49-F238E27FC236}">
                <a16:creationId xmlns:a16="http://schemas.microsoft.com/office/drawing/2014/main" id="{F7EF5E47-9E61-4338-BC6A-BC3A912E9638}"/>
              </a:ext>
            </a:extLst>
          </p:cNvPr>
          <p:cNvSpPr>
            <a:spLocks noGrp="1"/>
          </p:cNvSpPr>
          <p:nvPr>
            <p:ph sz="half" idx="1"/>
          </p:nvPr>
        </p:nvSpPr>
        <p:spPr>
          <a:xfrm>
            <a:off x="2505321" y="1454091"/>
            <a:ext cx="8459089" cy="2631348"/>
          </a:xfrm>
        </p:spPr>
        <p:txBody>
          <a:bodyPr>
            <a:normAutofit fontScale="92500" lnSpcReduction="10000"/>
          </a:bodyPr>
          <a:lstStyle/>
          <a:p>
            <a:pPr lvl="2"/>
            <a:r>
              <a:rPr lang="en-US" dirty="0"/>
              <a:t>The original P-card charge and S document number are not seen when you do a JV so that is why the Description of the JV is so important. You need to briefly tell the person looking at it what was moved and from where.  The document text is where the more detailed notes of why a JV was needed goes.  In the document text, you need to include the who, what, and why a JV is needed.  </a:t>
            </a:r>
          </a:p>
          <a:p>
            <a:pPr lvl="2"/>
            <a:r>
              <a:rPr lang="en-US" dirty="0">
                <a:highlight>
                  <a:srgbClr val="FF00FF"/>
                </a:highlight>
              </a:rPr>
              <a:t>Because the expense posted to 296051 – you will CREDIT 296051</a:t>
            </a:r>
          </a:p>
          <a:p>
            <a:pPr lvl="3"/>
            <a:r>
              <a:rPr lang="en-US" dirty="0">
                <a:solidFill>
                  <a:schemeClr val="tx1"/>
                </a:solidFill>
              </a:rPr>
              <a:t>So the description is where you are moving the expense </a:t>
            </a:r>
            <a:r>
              <a:rPr lang="en-US" b="1" u="sng" dirty="0">
                <a:solidFill>
                  <a:srgbClr val="FF0000"/>
                </a:solidFill>
              </a:rPr>
              <a:t>TO, </a:t>
            </a:r>
            <a:r>
              <a:rPr lang="en-US" dirty="0">
                <a:solidFill>
                  <a:schemeClr val="tx1"/>
                </a:solidFill>
              </a:rPr>
              <a:t>the document number and anything else you can add to identify the transaction</a:t>
            </a:r>
          </a:p>
          <a:p>
            <a:pPr lvl="2"/>
            <a:r>
              <a:rPr lang="en-US" dirty="0">
                <a:highlight>
                  <a:srgbClr val="FFFF00"/>
                </a:highlight>
              </a:rPr>
              <a:t>Because the expense needs to be in 296060 – you will DEBIT 296060</a:t>
            </a:r>
          </a:p>
          <a:p>
            <a:pPr lvl="3"/>
            <a:r>
              <a:rPr lang="en-US" dirty="0">
                <a:solidFill>
                  <a:schemeClr val="tx1"/>
                </a:solidFill>
              </a:rPr>
              <a:t>So the description is where you are moving the expense </a:t>
            </a:r>
            <a:r>
              <a:rPr lang="en-US" b="1" u="sng" dirty="0">
                <a:solidFill>
                  <a:srgbClr val="FF0000"/>
                </a:solidFill>
              </a:rPr>
              <a:t>FROM</a:t>
            </a:r>
            <a:r>
              <a:rPr lang="en-US" dirty="0">
                <a:solidFill>
                  <a:schemeClr val="tx1"/>
                </a:solidFill>
              </a:rPr>
              <a:t>, the document number and anything else you can add to identify the transaction</a:t>
            </a:r>
          </a:p>
          <a:p>
            <a:pPr lvl="3"/>
            <a:endParaRPr lang="en-US" dirty="0">
              <a:highlight>
                <a:srgbClr val="FFFF00"/>
              </a:highlight>
            </a:endParaRPr>
          </a:p>
          <a:p>
            <a:pPr lvl="2"/>
            <a:endParaRPr lang="en-US" dirty="0">
              <a:highlight>
                <a:srgbClr val="FFFF00"/>
              </a:highlight>
            </a:endParaRPr>
          </a:p>
          <a:p>
            <a:pPr lvl="2"/>
            <a:endParaRPr lang="en-US" dirty="0"/>
          </a:p>
          <a:p>
            <a:endParaRPr lang="en-US" dirty="0"/>
          </a:p>
        </p:txBody>
      </p:sp>
      <p:pic>
        <p:nvPicPr>
          <p:cNvPr id="8" name="Picture 7">
            <a:extLst>
              <a:ext uri="{FF2B5EF4-FFF2-40B4-BE49-F238E27FC236}">
                <a16:creationId xmlns:a16="http://schemas.microsoft.com/office/drawing/2014/main" id="{90CEAEB5-12BF-4FF0-8C94-DC97131A5405}"/>
              </a:ext>
            </a:extLst>
          </p:cNvPr>
          <p:cNvPicPr>
            <a:picLocks noChangeAspect="1"/>
          </p:cNvPicPr>
          <p:nvPr/>
        </p:nvPicPr>
        <p:blipFill>
          <a:blip r:embed="rId2"/>
          <a:stretch>
            <a:fillRect/>
          </a:stretch>
        </p:blipFill>
        <p:spPr>
          <a:xfrm>
            <a:off x="826025" y="4358442"/>
            <a:ext cx="11060068" cy="1800476"/>
          </a:xfrm>
          <a:prstGeom prst="rect">
            <a:avLst/>
          </a:prstGeom>
        </p:spPr>
      </p:pic>
      <p:cxnSp>
        <p:nvCxnSpPr>
          <p:cNvPr id="10" name="Straight Arrow Connector 9">
            <a:extLst>
              <a:ext uri="{FF2B5EF4-FFF2-40B4-BE49-F238E27FC236}">
                <a16:creationId xmlns:a16="http://schemas.microsoft.com/office/drawing/2014/main" id="{6B4BF558-2F89-4422-84D5-50960CCB563A}"/>
              </a:ext>
            </a:extLst>
          </p:cNvPr>
          <p:cNvCxnSpPr>
            <a:cxnSpLocks/>
          </p:cNvCxnSpPr>
          <p:nvPr/>
        </p:nvCxnSpPr>
        <p:spPr>
          <a:xfrm flipH="1">
            <a:off x="2911083" y="2910980"/>
            <a:ext cx="1124022" cy="1669409"/>
          </a:xfrm>
          <a:prstGeom prst="straightConnector1">
            <a:avLst/>
          </a:prstGeom>
          <a:ln>
            <a:solidFill>
              <a:srgbClr val="9D0F7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BA697CA-D567-4376-BD9D-DA2405D78767}"/>
              </a:ext>
            </a:extLst>
          </p:cNvPr>
          <p:cNvCxnSpPr>
            <a:cxnSpLocks/>
          </p:cNvCxnSpPr>
          <p:nvPr/>
        </p:nvCxnSpPr>
        <p:spPr>
          <a:xfrm>
            <a:off x="4035106" y="3640906"/>
            <a:ext cx="134020" cy="1367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297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93D2-27EC-4E5D-BCF2-13FE0C3128D5}"/>
              </a:ext>
            </a:extLst>
          </p:cNvPr>
          <p:cNvSpPr>
            <a:spLocks noGrp="1"/>
          </p:cNvSpPr>
          <p:nvPr>
            <p:ph type="title"/>
          </p:nvPr>
        </p:nvSpPr>
        <p:spPr>
          <a:xfrm>
            <a:off x="2371300" y="173201"/>
            <a:ext cx="8911687" cy="1280890"/>
          </a:xfrm>
        </p:spPr>
        <p:txBody>
          <a:bodyPr>
            <a:normAutofit/>
          </a:bodyPr>
          <a:lstStyle/>
          <a:p>
            <a:r>
              <a:rPr lang="en-US" dirty="0"/>
              <a:t>What is a Journal Voucher – JV – DOCUMENT TEXT</a:t>
            </a:r>
          </a:p>
        </p:txBody>
      </p:sp>
      <p:sp>
        <p:nvSpPr>
          <p:cNvPr id="5" name="Content Placeholder 4">
            <a:extLst>
              <a:ext uri="{FF2B5EF4-FFF2-40B4-BE49-F238E27FC236}">
                <a16:creationId xmlns:a16="http://schemas.microsoft.com/office/drawing/2014/main" id="{F7EF5E47-9E61-4338-BC6A-BC3A912E9638}"/>
              </a:ext>
            </a:extLst>
          </p:cNvPr>
          <p:cNvSpPr>
            <a:spLocks noGrp="1"/>
          </p:cNvSpPr>
          <p:nvPr>
            <p:ph sz="half" idx="1"/>
          </p:nvPr>
        </p:nvSpPr>
        <p:spPr>
          <a:xfrm>
            <a:off x="2505321" y="1454091"/>
            <a:ext cx="8459089" cy="1974910"/>
          </a:xfrm>
        </p:spPr>
        <p:txBody>
          <a:bodyPr>
            <a:normAutofit/>
          </a:bodyPr>
          <a:lstStyle/>
          <a:p>
            <a:pPr lvl="2"/>
            <a:r>
              <a:rPr lang="en-US" dirty="0"/>
              <a:t>The original P-card charge and S document number are not seen when you do a JV so that is why the Description of the JV is so important. You need to briefly tell the person looking at it what was moved and from where.  The document text is where the more detailed notes of why a JV was needed goes.  In the document text, you need to include the who, what, and why a JV is needed.  </a:t>
            </a:r>
          </a:p>
          <a:p>
            <a:endParaRPr lang="en-US" dirty="0"/>
          </a:p>
        </p:txBody>
      </p:sp>
      <p:pic>
        <p:nvPicPr>
          <p:cNvPr id="7" name="Picture 6">
            <a:extLst>
              <a:ext uri="{FF2B5EF4-FFF2-40B4-BE49-F238E27FC236}">
                <a16:creationId xmlns:a16="http://schemas.microsoft.com/office/drawing/2014/main" id="{B6C9912C-1138-41EA-B5FC-5AB68FD03AFA}"/>
              </a:ext>
            </a:extLst>
          </p:cNvPr>
          <p:cNvPicPr>
            <a:picLocks noChangeAspect="1"/>
          </p:cNvPicPr>
          <p:nvPr/>
        </p:nvPicPr>
        <p:blipFill>
          <a:blip r:embed="rId2"/>
          <a:stretch>
            <a:fillRect/>
          </a:stretch>
        </p:blipFill>
        <p:spPr>
          <a:xfrm>
            <a:off x="4429388" y="2961314"/>
            <a:ext cx="4697834" cy="3408027"/>
          </a:xfrm>
          <a:prstGeom prst="rect">
            <a:avLst/>
          </a:prstGeom>
        </p:spPr>
      </p:pic>
    </p:spTree>
    <p:extLst>
      <p:ext uri="{BB962C8B-B14F-4D97-AF65-F5344CB8AC3E}">
        <p14:creationId xmlns:p14="http://schemas.microsoft.com/office/powerpoint/2010/main" val="3692050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F334-CD54-4A63-BBED-47BFC6D7C900}"/>
              </a:ext>
            </a:extLst>
          </p:cNvPr>
          <p:cNvSpPr>
            <a:spLocks noGrp="1"/>
          </p:cNvSpPr>
          <p:nvPr>
            <p:ph type="title"/>
          </p:nvPr>
        </p:nvSpPr>
        <p:spPr/>
        <p:txBody>
          <a:bodyPr/>
          <a:lstStyle/>
          <a:p>
            <a:r>
              <a:rPr lang="en-US" dirty="0"/>
              <a:t>How do you move Revenue?</a:t>
            </a:r>
          </a:p>
        </p:txBody>
      </p:sp>
      <p:sp>
        <p:nvSpPr>
          <p:cNvPr id="3" name="Content Placeholder 2">
            <a:extLst>
              <a:ext uri="{FF2B5EF4-FFF2-40B4-BE49-F238E27FC236}">
                <a16:creationId xmlns:a16="http://schemas.microsoft.com/office/drawing/2014/main" id="{513F75E5-7E79-4ACD-BD2D-61EE3603F5E2}"/>
              </a:ext>
            </a:extLst>
          </p:cNvPr>
          <p:cNvSpPr>
            <a:spLocks noGrp="1"/>
          </p:cNvSpPr>
          <p:nvPr>
            <p:ph sz="half" idx="1"/>
          </p:nvPr>
        </p:nvSpPr>
        <p:spPr>
          <a:xfrm>
            <a:off x="2589211" y="2133600"/>
            <a:ext cx="8358421" cy="2664903"/>
          </a:xfrm>
        </p:spPr>
        <p:txBody>
          <a:bodyPr>
            <a:normAutofit/>
          </a:bodyPr>
          <a:lstStyle/>
          <a:p>
            <a:r>
              <a:rPr lang="en-US" dirty="0"/>
              <a:t>Revenue is received a variety of ways in the University but let’s say you need to move money from one of your indices to another or you are providing support from one index to another for an event or a student group – How would you move revenue?	</a:t>
            </a:r>
          </a:p>
          <a:p>
            <a:pPr marL="0" indent="0">
              <a:buNone/>
            </a:pPr>
            <a:endParaRPr lang="en-US" dirty="0"/>
          </a:p>
          <a:p>
            <a:r>
              <a:rPr lang="en-US" dirty="0"/>
              <a:t>Revenue is moved as either an allocation or a transfer and we will go into this further in the coming slides</a:t>
            </a:r>
          </a:p>
        </p:txBody>
      </p:sp>
      <p:pic>
        <p:nvPicPr>
          <p:cNvPr id="6" name="Picture 5">
            <a:extLst>
              <a:ext uri="{FF2B5EF4-FFF2-40B4-BE49-F238E27FC236}">
                <a16:creationId xmlns:a16="http://schemas.microsoft.com/office/drawing/2014/main" id="{9EABEC64-B7A4-4997-9D4C-C4DA7B62E7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7565" y="4253218"/>
            <a:ext cx="2415330" cy="2415330"/>
          </a:xfrm>
          <a:prstGeom prst="rect">
            <a:avLst/>
          </a:prstGeom>
        </p:spPr>
      </p:pic>
    </p:spTree>
    <p:extLst>
      <p:ext uri="{BB962C8B-B14F-4D97-AF65-F5344CB8AC3E}">
        <p14:creationId xmlns:p14="http://schemas.microsoft.com/office/powerpoint/2010/main" val="313541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CD88-9971-448F-9A3A-A172E539CFC5}"/>
              </a:ext>
            </a:extLst>
          </p:cNvPr>
          <p:cNvSpPr>
            <a:spLocks noGrp="1"/>
          </p:cNvSpPr>
          <p:nvPr>
            <p:ph type="title"/>
          </p:nvPr>
        </p:nvSpPr>
        <p:spPr/>
        <p:txBody>
          <a:bodyPr/>
          <a:lstStyle/>
          <a:p>
            <a:r>
              <a:rPr lang="en-US" dirty="0"/>
              <a:t>FUND</a:t>
            </a:r>
          </a:p>
        </p:txBody>
      </p:sp>
      <p:sp>
        <p:nvSpPr>
          <p:cNvPr id="3" name="Content Placeholder 2">
            <a:extLst>
              <a:ext uri="{FF2B5EF4-FFF2-40B4-BE49-F238E27FC236}">
                <a16:creationId xmlns:a16="http://schemas.microsoft.com/office/drawing/2014/main" id="{FE127D6C-7146-46D9-9CB4-074F5E98FE3A}"/>
              </a:ext>
            </a:extLst>
          </p:cNvPr>
          <p:cNvSpPr>
            <a:spLocks noGrp="1"/>
          </p:cNvSpPr>
          <p:nvPr>
            <p:ph idx="1"/>
          </p:nvPr>
        </p:nvSpPr>
        <p:spPr>
          <a:xfrm>
            <a:off x="2589212" y="1241571"/>
            <a:ext cx="8915400" cy="4669651"/>
          </a:xfrm>
        </p:spPr>
        <p:txBody>
          <a:bodyPr>
            <a:normAutofit fontScale="85000" lnSpcReduction="20000"/>
          </a:bodyPr>
          <a:lstStyle/>
          <a:p>
            <a:r>
              <a:rPr lang="en-US" b="1" dirty="0"/>
              <a:t>Fund Types.</a:t>
            </a:r>
            <a:r>
              <a:rPr lang="en-US" dirty="0"/>
              <a:t> To further differential funds for reporting purposes, funds are divided into fund types.   General fund types include: </a:t>
            </a:r>
          </a:p>
          <a:p>
            <a:pPr lvl="1"/>
            <a:r>
              <a:rPr lang="en-US" b="1" dirty="0"/>
              <a:t>Unrestricted Funds –</a:t>
            </a:r>
            <a:r>
              <a:rPr lang="en-US" dirty="0"/>
              <a:t> resources that are currently expendable for any purpose toward performing the primary objectives of the University:  Instruction, Research, Public Service and Supporting Services.  Unrestricted funds include all funds received for which no stipulation was made by donor or other external     agency as to the purposes for   which they should be expended.  The use of these funds is governed by and must comply with administrative policies such as UNM Business Policy, as well as state and federal legislation.</a:t>
            </a:r>
          </a:p>
          <a:p>
            <a:pPr lvl="1"/>
            <a:r>
              <a:rPr lang="en-US" b="1" dirty="0"/>
              <a:t>Restricted Funds</a:t>
            </a:r>
            <a:r>
              <a:rPr lang="en-US" dirty="0"/>
              <a:t> – resources that are available for operations that are limited by granting and other external agencies to specific purposes, program, department or        schools.</a:t>
            </a:r>
          </a:p>
          <a:p>
            <a:pPr lvl="1"/>
            <a:r>
              <a:rPr lang="en-US" b="1" dirty="0"/>
              <a:t>Endowment Funds</a:t>
            </a:r>
            <a:r>
              <a:rPr lang="en-US" dirty="0"/>
              <a:t> - donated funds that are invested.  Normally only the income earned on endowments may be spent.  An earning formula is applied to invested funds to determine the amount available for spending.  </a:t>
            </a:r>
          </a:p>
          <a:p>
            <a:pPr lvl="1"/>
            <a:r>
              <a:rPr lang="en-US" b="1" dirty="0"/>
              <a:t>Non-Endowed Funds</a:t>
            </a:r>
            <a:r>
              <a:rPr lang="en-US" dirty="0"/>
              <a:t> - donated funds that are available to be spend within the guidelines established by the donor.   </a:t>
            </a:r>
          </a:p>
          <a:p>
            <a:pPr lvl="1"/>
            <a:r>
              <a:rPr lang="en-US" b="1" dirty="0"/>
              <a:t>Plant Funds</a:t>
            </a:r>
            <a:r>
              <a:rPr lang="en-US" dirty="0"/>
              <a:t> – funds to be used for the acquisition of properties; funds restricted or designated for retirement of indebtedness. </a:t>
            </a:r>
          </a:p>
          <a:p>
            <a:pPr lvl="1"/>
            <a:r>
              <a:rPr lang="en-US" b="1" dirty="0"/>
              <a:t>Loan Funds</a:t>
            </a:r>
            <a:r>
              <a:rPr lang="en-US" dirty="0"/>
              <a:t> – include resources available for and transaction related to loans to students.</a:t>
            </a:r>
          </a:p>
          <a:p>
            <a:pPr lvl="1"/>
            <a:r>
              <a:rPr lang="en-US" b="1" dirty="0"/>
              <a:t>Agency Funds</a:t>
            </a:r>
            <a:r>
              <a:rPr lang="en-US" dirty="0"/>
              <a:t> – are amounts deposited with the University by organizations for which the University acts as fiscal agent.</a:t>
            </a:r>
          </a:p>
          <a:p>
            <a:endParaRPr lang="en-US" dirty="0"/>
          </a:p>
        </p:txBody>
      </p:sp>
    </p:spTree>
    <p:extLst>
      <p:ext uri="{BB962C8B-B14F-4D97-AF65-F5344CB8AC3E}">
        <p14:creationId xmlns:p14="http://schemas.microsoft.com/office/powerpoint/2010/main" val="583583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AA90-5966-4D97-ADF9-5FED36EBBEEB}"/>
              </a:ext>
            </a:extLst>
          </p:cNvPr>
          <p:cNvSpPr>
            <a:spLocks noGrp="1"/>
          </p:cNvSpPr>
          <p:nvPr>
            <p:ph type="title"/>
          </p:nvPr>
        </p:nvSpPr>
        <p:spPr/>
        <p:txBody>
          <a:bodyPr/>
          <a:lstStyle/>
          <a:p>
            <a:r>
              <a:rPr lang="en-US" dirty="0"/>
              <a:t>ALLOCATION or TRANSFER?</a:t>
            </a:r>
          </a:p>
        </p:txBody>
      </p:sp>
      <p:sp>
        <p:nvSpPr>
          <p:cNvPr id="3" name="Content Placeholder 2">
            <a:extLst>
              <a:ext uri="{FF2B5EF4-FFF2-40B4-BE49-F238E27FC236}">
                <a16:creationId xmlns:a16="http://schemas.microsoft.com/office/drawing/2014/main" id="{DBEC3905-2221-4BA0-9A05-C3A92E802D79}"/>
              </a:ext>
            </a:extLst>
          </p:cNvPr>
          <p:cNvSpPr>
            <a:spLocks noGrp="1"/>
          </p:cNvSpPr>
          <p:nvPr>
            <p:ph sz="half" idx="1"/>
          </p:nvPr>
        </p:nvSpPr>
        <p:spPr>
          <a:xfrm>
            <a:off x="2485239" y="1501670"/>
            <a:ext cx="4313864" cy="2438400"/>
          </a:xfrm>
        </p:spPr>
        <p:txBody>
          <a:bodyPr>
            <a:normAutofit fontScale="92500" lnSpcReduction="20000"/>
          </a:bodyPr>
          <a:lstStyle/>
          <a:p>
            <a:r>
              <a:rPr lang="en-US" dirty="0"/>
              <a:t>You have funds in an index and you need to move it to another index.  How do you do this?</a:t>
            </a:r>
          </a:p>
          <a:p>
            <a:r>
              <a:rPr lang="en-US" dirty="0"/>
              <a:t>First you have to determine if it is an ALLOCATION or if it is a TRANSFER.  While the names can have similar definitions and be interchangeable, in our Banner system, they are distinct and separate.  </a:t>
            </a:r>
          </a:p>
        </p:txBody>
      </p:sp>
      <p:sp>
        <p:nvSpPr>
          <p:cNvPr id="4" name="Content Placeholder 3">
            <a:extLst>
              <a:ext uri="{FF2B5EF4-FFF2-40B4-BE49-F238E27FC236}">
                <a16:creationId xmlns:a16="http://schemas.microsoft.com/office/drawing/2014/main" id="{43868F7B-A64A-4E73-BBD3-77C406E47C80}"/>
              </a:ext>
            </a:extLst>
          </p:cNvPr>
          <p:cNvSpPr>
            <a:spLocks noGrp="1"/>
          </p:cNvSpPr>
          <p:nvPr>
            <p:ph sz="half" idx="2"/>
          </p:nvPr>
        </p:nvSpPr>
        <p:spPr>
          <a:xfrm>
            <a:off x="7190747" y="1501670"/>
            <a:ext cx="4313864" cy="3777622"/>
          </a:xfrm>
        </p:spPr>
        <p:txBody>
          <a:bodyPr>
            <a:normAutofit fontScale="92500" lnSpcReduction="20000"/>
          </a:bodyPr>
          <a:lstStyle/>
          <a:p>
            <a:r>
              <a:rPr lang="en-US" dirty="0"/>
              <a:t>An Allocation is moving funds between indices that have the SAME fund type level 2 and the SAME fund level 2.</a:t>
            </a:r>
          </a:p>
          <a:p>
            <a:r>
              <a:rPr lang="en-US" dirty="0"/>
              <a:t>A Transfer using only the 11XX codes is between funds that are similar but not identical.  They have SAME fund type level 2 and the but have a different fund level 2. </a:t>
            </a:r>
          </a:p>
          <a:p>
            <a:r>
              <a:rPr lang="en-US" dirty="0"/>
              <a:t>A Transfer using both the 11XX and 12XX codes is between funds that are completely different.  They will most likely not share any FOPAL elements.  They have different fund type level 2 and have a different fund level 2.</a:t>
            </a:r>
          </a:p>
          <a:p>
            <a:endParaRPr lang="en-US" dirty="0"/>
          </a:p>
          <a:p>
            <a:endParaRPr lang="en-US" dirty="0"/>
          </a:p>
        </p:txBody>
      </p:sp>
      <p:pic>
        <p:nvPicPr>
          <p:cNvPr id="5" name="Picture 4">
            <a:extLst>
              <a:ext uri="{FF2B5EF4-FFF2-40B4-BE49-F238E27FC236}">
                <a16:creationId xmlns:a16="http://schemas.microsoft.com/office/drawing/2014/main" id="{F0328577-A0C6-4909-9904-564C2A654E5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61398" y="3852011"/>
            <a:ext cx="2405980" cy="1603987"/>
          </a:xfrm>
          <a:prstGeom prst="rect">
            <a:avLst/>
          </a:prstGeom>
        </p:spPr>
      </p:pic>
      <p:sp>
        <p:nvSpPr>
          <p:cNvPr id="6" name="TextBox 5">
            <a:extLst>
              <a:ext uri="{FF2B5EF4-FFF2-40B4-BE49-F238E27FC236}">
                <a16:creationId xmlns:a16="http://schemas.microsoft.com/office/drawing/2014/main" id="{BFCC1A06-FC2F-4D6D-8DD7-9440F1C9D1C0}"/>
              </a:ext>
            </a:extLst>
          </p:cNvPr>
          <p:cNvSpPr txBox="1"/>
          <p:nvPr/>
        </p:nvSpPr>
        <p:spPr>
          <a:xfrm>
            <a:off x="1608381" y="4242036"/>
            <a:ext cx="1653017" cy="369332"/>
          </a:xfrm>
          <a:prstGeom prst="rect">
            <a:avLst/>
          </a:prstGeom>
          <a:noFill/>
        </p:spPr>
        <p:txBody>
          <a:bodyPr wrap="none" rtlCol="0">
            <a:spAutoFit/>
          </a:bodyPr>
          <a:lstStyle/>
          <a:p>
            <a:r>
              <a:rPr lang="en-US" dirty="0"/>
              <a:t>ALLOCATION</a:t>
            </a:r>
          </a:p>
        </p:txBody>
      </p:sp>
      <p:sp>
        <p:nvSpPr>
          <p:cNvPr id="7" name="TextBox 6">
            <a:extLst>
              <a:ext uri="{FF2B5EF4-FFF2-40B4-BE49-F238E27FC236}">
                <a16:creationId xmlns:a16="http://schemas.microsoft.com/office/drawing/2014/main" id="{95E86D5D-5A52-48EB-80A8-DB54E943D8D0}"/>
              </a:ext>
            </a:extLst>
          </p:cNvPr>
          <p:cNvSpPr txBox="1"/>
          <p:nvPr/>
        </p:nvSpPr>
        <p:spPr>
          <a:xfrm>
            <a:off x="5732183" y="4188706"/>
            <a:ext cx="1255472" cy="369332"/>
          </a:xfrm>
          <a:prstGeom prst="rect">
            <a:avLst/>
          </a:prstGeom>
          <a:noFill/>
        </p:spPr>
        <p:txBody>
          <a:bodyPr wrap="none" rtlCol="0">
            <a:spAutoFit/>
          </a:bodyPr>
          <a:lstStyle/>
          <a:p>
            <a:r>
              <a:rPr lang="en-US" dirty="0"/>
              <a:t>TRANSFER</a:t>
            </a:r>
          </a:p>
        </p:txBody>
      </p:sp>
      <p:sp>
        <p:nvSpPr>
          <p:cNvPr id="8" name="TextBox 7">
            <a:extLst>
              <a:ext uri="{FF2B5EF4-FFF2-40B4-BE49-F238E27FC236}">
                <a16:creationId xmlns:a16="http://schemas.microsoft.com/office/drawing/2014/main" id="{29859FF7-D340-248B-E2DB-57BDE87FB92F}"/>
              </a:ext>
            </a:extLst>
          </p:cNvPr>
          <p:cNvSpPr txBox="1"/>
          <p:nvPr/>
        </p:nvSpPr>
        <p:spPr>
          <a:xfrm>
            <a:off x="1645246" y="5827036"/>
            <a:ext cx="4847802" cy="369332"/>
          </a:xfrm>
          <a:prstGeom prst="rect">
            <a:avLst/>
          </a:prstGeom>
          <a:noFill/>
        </p:spPr>
        <p:txBody>
          <a:bodyPr wrap="none" rtlCol="0">
            <a:spAutoFit/>
          </a:bodyPr>
          <a:lstStyle/>
          <a:p>
            <a:r>
              <a:rPr lang="en-US" dirty="0"/>
              <a:t>Budget Office SOP – Allocation vs Transfer</a:t>
            </a:r>
          </a:p>
        </p:txBody>
      </p:sp>
      <p:sp>
        <p:nvSpPr>
          <p:cNvPr id="9" name="TextBox 8">
            <a:extLst>
              <a:ext uri="{FF2B5EF4-FFF2-40B4-BE49-F238E27FC236}">
                <a16:creationId xmlns:a16="http://schemas.microsoft.com/office/drawing/2014/main" id="{C4C446ED-FE2D-4024-262F-76AD8BB9D236}"/>
              </a:ext>
            </a:extLst>
          </p:cNvPr>
          <p:cNvSpPr txBox="1"/>
          <p:nvPr/>
        </p:nvSpPr>
        <p:spPr>
          <a:xfrm>
            <a:off x="6359919" y="5823772"/>
            <a:ext cx="3829895" cy="369332"/>
          </a:xfrm>
          <a:prstGeom prst="rect">
            <a:avLst/>
          </a:prstGeom>
          <a:noFill/>
        </p:spPr>
        <p:txBody>
          <a:bodyPr wrap="none" rtlCol="0">
            <a:spAutoFit/>
          </a:bodyPr>
          <a:lstStyle/>
          <a:p>
            <a:r>
              <a:rPr lang="en-US" u="sng" dirty="0">
                <a:solidFill>
                  <a:srgbClr val="00B0F0"/>
                </a:solidFill>
                <a:hlinkClick r:id="rId4">
                  <a:extLst>
                    <a:ext uri="{A12FA001-AC4F-418D-AE19-62706E023703}">
                      <ahyp:hlinkClr xmlns:ahyp="http://schemas.microsoft.com/office/drawing/2018/hyperlinkcolor" val="tx"/>
                    </a:ext>
                  </a:extLst>
                </a:hlinkClick>
              </a:rPr>
              <a:t>BR103BudgetActualTransfer.pdf</a:t>
            </a:r>
            <a:r>
              <a:rPr lang="en-US" dirty="0">
                <a:solidFill>
                  <a:srgbClr val="00B0F0"/>
                </a:solidFill>
              </a:rPr>
              <a:t>  </a:t>
            </a:r>
          </a:p>
        </p:txBody>
      </p:sp>
      <p:sp>
        <p:nvSpPr>
          <p:cNvPr id="10" name="TextBox 9">
            <a:extLst>
              <a:ext uri="{FF2B5EF4-FFF2-40B4-BE49-F238E27FC236}">
                <a16:creationId xmlns:a16="http://schemas.microsoft.com/office/drawing/2014/main" id="{88D077A1-A919-9FB4-3AB9-D195E90EA7B4}"/>
              </a:ext>
            </a:extLst>
          </p:cNvPr>
          <p:cNvSpPr txBox="1"/>
          <p:nvPr/>
        </p:nvSpPr>
        <p:spPr>
          <a:xfrm>
            <a:off x="1645246" y="6304002"/>
            <a:ext cx="9836347" cy="553998"/>
          </a:xfrm>
          <a:prstGeom prst="rect">
            <a:avLst/>
          </a:prstGeom>
          <a:noFill/>
        </p:spPr>
        <p:txBody>
          <a:bodyPr wrap="none" rtlCol="0">
            <a:spAutoFit/>
          </a:bodyPr>
          <a:lstStyle/>
          <a:p>
            <a:r>
              <a:rPr lang="en-US" sz="1200" dirty="0"/>
              <a:t>*includes the business rules for allowability – for instance transferring in/out of endowed indices must have an approved exception*</a:t>
            </a:r>
          </a:p>
          <a:p>
            <a:endParaRPr lang="en-US" dirty="0"/>
          </a:p>
        </p:txBody>
      </p:sp>
      <p:sp>
        <p:nvSpPr>
          <p:cNvPr id="11" name="Rectangle 10">
            <a:extLst>
              <a:ext uri="{FF2B5EF4-FFF2-40B4-BE49-F238E27FC236}">
                <a16:creationId xmlns:a16="http://schemas.microsoft.com/office/drawing/2014/main" id="{E7ACFE39-7A95-0797-FB2A-CFBE246C0C28}"/>
              </a:ext>
            </a:extLst>
          </p:cNvPr>
          <p:cNvSpPr/>
          <p:nvPr/>
        </p:nvSpPr>
        <p:spPr>
          <a:xfrm>
            <a:off x="1484634" y="5632704"/>
            <a:ext cx="10091670" cy="114729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276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60FD-71E9-4FD2-8845-02F780F43F22}"/>
              </a:ext>
            </a:extLst>
          </p:cNvPr>
          <p:cNvSpPr>
            <a:spLocks noGrp="1"/>
          </p:cNvSpPr>
          <p:nvPr>
            <p:ph type="title"/>
          </p:nvPr>
        </p:nvSpPr>
        <p:spPr>
          <a:xfrm>
            <a:off x="2531917" y="280162"/>
            <a:ext cx="8911687" cy="466459"/>
          </a:xfrm>
        </p:spPr>
        <p:txBody>
          <a:bodyPr>
            <a:normAutofit fontScale="90000"/>
          </a:bodyPr>
          <a:lstStyle/>
          <a:p>
            <a:r>
              <a:rPr lang="en-US" dirty="0"/>
              <a:t>Allocation or Transfer?</a:t>
            </a:r>
          </a:p>
        </p:txBody>
      </p:sp>
      <p:pic>
        <p:nvPicPr>
          <p:cNvPr id="4" name="Picture 3">
            <a:extLst>
              <a:ext uri="{FF2B5EF4-FFF2-40B4-BE49-F238E27FC236}">
                <a16:creationId xmlns:a16="http://schemas.microsoft.com/office/drawing/2014/main" id="{EDB5F6FC-599E-4726-BBD6-9EB9C90903D8}"/>
              </a:ext>
            </a:extLst>
          </p:cNvPr>
          <p:cNvPicPr>
            <a:picLocks noChangeAspect="1"/>
          </p:cNvPicPr>
          <p:nvPr/>
        </p:nvPicPr>
        <p:blipFill>
          <a:blip r:embed="rId2"/>
          <a:stretch>
            <a:fillRect/>
          </a:stretch>
        </p:blipFill>
        <p:spPr>
          <a:xfrm>
            <a:off x="2531917" y="1201798"/>
            <a:ext cx="8776443" cy="5589090"/>
          </a:xfrm>
          <a:prstGeom prst="rect">
            <a:avLst/>
          </a:prstGeom>
        </p:spPr>
      </p:pic>
    </p:spTree>
    <p:extLst>
      <p:ext uri="{BB962C8B-B14F-4D97-AF65-F5344CB8AC3E}">
        <p14:creationId xmlns:p14="http://schemas.microsoft.com/office/powerpoint/2010/main" val="10774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A3B6-D816-4198-9C43-53844C39B607}"/>
              </a:ext>
            </a:extLst>
          </p:cNvPr>
          <p:cNvSpPr>
            <a:spLocks noGrp="1"/>
          </p:cNvSpPr>
          <p:nvPr>
            <p:ph type="title"/>
          </p:nvPr>
        </p:nvSpPr>
        <p:spPr>
          <a:xfrm>
            <a:off x="2592924" y="624110"/>
            <a:ext cx="8911687" cy="726518"/>
          </a:xfrm>
        </p:spPr>
        <p:txBody>
          <a:bodyPr/>
          <a:lstStyle/>
          <a:p>
            <a:r>
              <a:rPr lang="en-US" dirty="0"/>
              <a:t>Allocation or Transfer?</a:t>
            </a:r>
          </a:p>
        </p:txBody>
      </p:sp>
      <p:pic>
        <p:nvPicPr>
          <p:cNvPr id="4" name="Picture 3">
            <a:extLst>
              <a:ext uri="{FF2B5EF4-FFF2-40B4-BE49-F238E27FC236}">
                <a16:creationId xmlns:a16="http://schemas.microsoft.com/office/drawing/2014/main" id="{D25238CB-B36D-4EF7-9F44-9AB1CCAC812F}"/>
              </a:ext>
            </a:extLst>
          </p:cNvPr>
          <p:cNvPicPr>
            <a:picLocks noChangeAspect="1"/>
          </p:cNvPicPr>
          <p:nvPr/>
        </p:nvPicPr>
        <p:blipFill>
          <a:blip r:embed="rId2"/>
          <a:stretch>
            <a:fillRect/>
          </a:stretch>
        </p:blipFill>
        <p:spPr>
          <a:xfrm>
            <a:off x="2592924" y="1669409"/>
            <a:ext cx="7540977" cy="5117286"/>
          </a:xfrm>
          <a:prstGeom prst="rect">
            <a:avLst/>
          </a:prstGeom>
        </p:spPr>
      </p:pic>
    </p:spTree>
    <p:extLst>
      <p:ext uri="{BB962C8B-B14F-4D97-AF65-F5344CB8AC3E}">
        <p14:creationId xmlns:p14="http://schemas.microsoft.com/office/powerpoint/2010/main" val="895896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6E83-71E4-4CE1-8154-95ABCFA2F581}"/>
              </a:ext>
            </a:extLst>
          </p:cNvPr>
          <p:cNvSpPr>
            <a:spLocks noGrp="1"/>
          </p:cNvSpPr>
          <p:nvPr>
            <p:ph type="title"/>
          </p:nvPr>
        </p:nvSpPr>
        <p:spPr>
          <a:xfrm>
            <a:off x="2592924" y="624110"/>
            <a:ext cx="8911687" cy="692962"/>
          </a:xfrm>
        </p:spPr>
        <p:txBody>
          <a:bodyPr/>
          <a:lstStyle/>
          <a:p>
            <a:r>
              <a:rPr lang="en-US" dirty="0"/>
              <a:t>Allocation or Transfer?</a:t>
            </a:r>
          </a:p>
        </p:txBody>
      </p:sp>
      <p:pic>
        <p:nvPicPr>
          <p:cNvPr id="4" name="Picture 3">
            <a:extLst>
              <a:ext uri="{FF2B5EF4-FFF2-40B4-BE49-F238E27FC236}">
                <a16:creationId xmlns:a16="http://schemas.microsoft.com/office/drawing/2014/main" id="{0410F99F-509B-4301-8A3D-9B2328502462}"/>
              </a:ext>
            </a:extLst>
          </p:cNvPr>
          <p:cNvPicPr>
            <a:picLocks noChangeAspect="1"/>
          </p:cNvPicPr>
          <p:nvPr/>
        </p:nvPicPr>
        <p:blipFill>
          <a:blip r:embed="rId2"/>
          <a:stretch>
            <a:fillRect/>
          </a:stretch>
        </p:blipFill>
        <p:spPr>
          <a:xfrm>
            <a:off x="4899896" y="1387630"/>
            <a:ext cx="6980210" cy="4846260"/>
          </a:xfrm>
          <a:prstGeom prst="rect">
            <a:avLst/>
          </a:prstGeom>
        </p:spPr>
      </p:pic>
      <p:sp>
        <p:nvSpPr>
          <p:cNvPr id="5" name="TextBox 4">
            <a:extLst>
              <a:ext uri="{FF2B5EF4-FFF2-40B4-BE49-F238E27FC236}">
                <a16:creationId xmlns:a16="http://schemas.microsoft.com/office/drawing/2014/main" id="{84960275-0F3C-484F-A7F1-9B5A0B9F8E4C}"/>
              </a:ext>
            </a:extLst>
          </p:cNvPr>
          <p:cNvSpPr txBox="1"/>
          <p:nvPr/>
        </p:nvSpPr>
        <p:spPr>
          <a:xfrm>
            <a:off x="2508310" y="1582340"/>
            <a:ext cx="2122413" cy="3693319"/>
          </a:xfrm>
          <a:prstGeom prst="rect">
            <a:avLst/>
          </a:prstGeom>
          <a:noFill/>
        </p:spPr>
        <p:txBody>
          <a:bodyPr wrap="square" rtlCol="0">
            <a:spAutoFit/>
          </a:bodyPr>
          <a:lstStyle/>
          <a:p>
            <a:r>
              <a:rPr lang="en-US" dirty="0"/>
              <a:t>Make sure to enter where the funds are coming FROM and where they are going to.  If your department is giving money to another department – you are the </a:t>
            </a:r>
            <a:r>
              <a:rPr lang="en-US" b="1" dirty="0">
                <a:solidFill>
                  <a:srgbClr val="FF0000"/>
                </a:solidFill>
              </a:rPr>
              <a:t>FROM</a:t>
            </a:r>
            <a:r>
              <a:rPr lang="en-US" dirty="0"/>
              <a:t> and they are the </a:t>
            </a:r>
            <a:r>
              <a:rPr lang="en-US" b="1" dirty="0">
                <a:solidFill>
                  <a:srgbClr val="00B050"/>
                </a:solidFill>
              </a:rPr>
              <a:t>TO.</a:t>
            </a:r>
          </a:p>
        </p:txBody>
      </p:sp>
    </p:spTree>
    <p:extLst>
      <p:ext uri="{BB962C8B-B14F-4D97-AF65-F5344CB8AC3E}">
        <p14:creationId xmlns:p14="http://schemas.microsoft.com/office/powerpoint/2010/main" val="1074085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9C96-4ACD-464E-A13E-808A3382A4E8}"/>
              </a:ext>
            </a:extLst>
          </p:cNvPr>
          <p:cNvSpPr>
            <a:spLocks noGrp="1"/>
          </p:cNvSpPr>
          <p:nvPr>
            <p:ph type="title"/>
          </p:nvPr>
        </p:nvSpPr>
        <p:spPr>
          <a:xfrm>
            <a:off x="2592924" y="624110"/>
            <a:ext cx="8911687" cy="701351"/>
          </a:xfrm>
        </p:spPr>
        <p:txBody>
          <a:bodyPr/>
          <a:lstStyle/>
          <a:p>
            <a:r>
              <a:rPr lang="en-US" dirty="0"/>
              <a:t>Allocation or Transfer?</a:t>
            </a:r>
          </a:p>
        </p:txBody>
      </p:sp>
      <p:pic>
        <p:nvPicPr>
          <p:cNvPr id="4" name="Picture 3">
            <a:extLst>
              <a:ext uri="{FF2B5EF4-FFF2-40B4-BE49-F238E27FC236}">
                <a16:creationId xmlns:a16="http://schemas.microsoft.com/office/drawing/2014/main" id="{5F1E34AE-E72A-482D-81AD-14933915C30C}"/>
              </a:ext>
            </a:extLst>
          </p:cNvPr>
          <p:cNvPicPr>
            <a:picLocks noChangeAspect="1"/>
          </p:cNvPicPr>
          <p:nvPr/>
        </p:nvPicPr>
        <p:blipFill>
          <a:blip r:embed="rId2"/>
          <a:stretch>
            <a:fillRect/>
          </a:stretch>
        </p:blipFill>
        <p:spPr>
          <a:xfrm>
            <a:off x="4769496" y="1325461"/>
            <a:ext cx="6735115" cy="4043493"/>
          </a:xfrm>
          <a:prstGeom prst="rect">
            <a:avLst/>
          </a:prstGeom>
        </p:spPr>
      </p:pic>
      <p:sp>
        <p:nvSpPr>
          <p:cNvPr id="5" name="TextBox 4">
            <a:extLst>
              <a:ext uri="{FF2B5EF4-FFF2-40B4-BE49-F238E27FC236}">
                <a16:creationId xmlns:a16="http://schemas.microsoft.com/office/drawing/2014/main" id="{B6B246B2-572A-4EA4-803C-52F6C0B209B3}"/>
              </a:ext>
            </a:extLst>
          </p:cNvPr>
          <p:cNvSpPr txBox="1"/>
          <p:nvPr/>
        </p:nvSpPr>
        <p:spPr>
          <a:xfrm>
            <a:off x="2441196" y="1325461"/>
            <a:ext cx="1921079" cy="4801314"/>
          </a:xfrm>
          <a:prstGeom prst="rect">
            <a:avLst/>
          </a:prstGeom>
          <a:noFill/>
        </p:spPr>
        <p:txBody>
          <a:bodyPr wrap="square" rtlCol="0">
            <a:spAutoFit/>
          </a:bodyPr>
          <a:lstStyle/>
          <a:p>
            <a:r>
              <a:rPr lang="en-US" dirty="0"/>
              <a:t>If the money is moving between indices that are similar – they are in the same fund and have the same fund type level 2, then it will be an allocation and this screen will come up giving you options for the allocation type.</a:t>
            </a:r>
          </a:p>
        </p:txBody>
      </p:sp>
      <p:sp>
        <p:nvSpPr>
          <p:cNvPr id="6" name="TextBox 5">
            <a:extLst>
              <a:ext uri="{FF2B5EF4-FFF2-40B4-BE49-F238E27FC236}">
                <a16:creationId xmlns:a16="http://schemas.microsoft.com/office/drawing/2014/main" id="{71E4B4A9-7EAE-4D15-BB4A-7287E2BEB5CD}"/>
              </a:ext>
            </a:extLst>
          </p:cNvPr>
          <p:cNvSpPr txBox="1"/>
          <p:nvPr/>
        </p:nvSpPr>
        <p:spPr>
          <a:xfrm>
            <a:off x="7056115" y="5313689"/>
            <a:ext cx="3523376" cy="369332"/>
          </a:xfrm>
          <a:prstGeom prst="rect">
            <a:avLst/>
          </a:prstGeom>
          <a:noFill/>
        </p:spPr>
        <p:txBody>
          <a:bodyPr wrap="square" rtlCol="0">
            <a:spAutoFit/>
          </a:bodyPr>
          <a:lstStyle/>
          <a:p>
            <a:r>
              <a:rPr lang="en-US" dirty="0"/>
              <a:t>It is like APPLES TO APPLES</a:t>
            </a:r>
          </a:p>
        </p:txBody>
      </p:sp>
      <p:pic>
        <p:nvPicPr>
          <p:cNvPr id="8" name="Picture 7">
            <a:extLst>
              <a:ext uri="{FF2B5EF4-FFF2-40B4-BE49-F238E27FC236}">
                <a16:creationId xmlns:a16="http://schemas.microsoft.com/office/drawing/2014/main" id="{7D4178C6-D067-4DCB-804B-71CE19E543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96440" y="5627755"/>
            <a:ext cx="1212270" cy="1212270"/>
          </a:xfrm>
          <a:prstGeom prst="rect">
            <a:avLst/>
          </a:prstGeom>
        </p:spPr>
      </p:pic>
      <p:sp>
        <p:nvSpPr>
          <p:cNvPr id="10" name="Arrow: Right 9">
            <a:extLst>
              <a:ext uri="{FF2B5EF4-FFF2-40B4-BE49-F238E27FC236}">
                <a16:creationId xmlns:a16="http://schemas.microsoft.com/office/drawing/2014/main" id="{41C05B8C-A0E0-4506-88DD-3B893A1ACA66}"/>
              </a:ext>
            </a:extLst>
          </p:cNvPr>
          <p:cNvSpPr/>
          <p:nvPr/>
        </p:nvSpPr>
        <p:spPr>
          <a:xfrm>
            <a:off x="7944374" y="6006517"/>
            <a:ext cx="1212270" cy="51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D9B0D3-892C-42D8-9DB0-A8339E3AA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81846" y="5627755"/>
            <a:ext cx="1212270" cy="1212270"/>
          </a:xfrm>
          <a:prstGeom prst="rect">
            <a:avLst/>
          </a:prstGeom>
        </p:spPr>
      </p:pic>
    </p:spTree>
    <p:extLst>
      <p:ext uri="{BB962C8B-B14F-4D97-AF65-F5344CB8AC3E}">
        <p14:creationId xmlns:p14="http://schemas.microsoft.com/office/powerpoint/2010/main" val="271773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AFB0-24D4-4460-B3FE-A330C8EA778F}"/>
              </a:ext>
            </a:extLst>
          </p:cNvPr>
          <p:cNvSpPr>
            <a:spLocks noGrp="1"/>
          </p:cNvSpPr>
          <p:nvPr>
            <p:ph type="title"/>
          </p:nvPr>
        </p:nvSpPr>
        <p:spPr>
          <a:xfrm>
            <a:off x="2592924" y="479150"/>
            <a:ext cx="8911687" cy="642628"/>
          </a:xfrm>
        </p:spPr>
        <p:txBody>
          <a:bodyPr/>
          <a:lstStyle/>
          <a:p>
            <a:r>
              <a:rPr lang="en-US" dirty="0"/>
              <a:t>Allocation or Transfer?</a:t>
            </a:r>
          </a:p>
        </p:txBody>
      </p:sp>
      <p:pic>
        <p:nvPicPr>
          <p:cNvPr id="4" name="Picture 3">
            <a:extLst>
              <a:ext uri="{FF2B5EF4-FFF2-40B4-BE49-F238E27FC236}">
                <a16:creationId xmlns:a16="http://schemas.microsoft.com/office/drawing/2014/main" id="{64546BC7-0AB1-4041-99FF-F5D60AA935C1}"/>
              </a:ext>
            </a:extLst>
          </p:cNvPr>
          <p:cNvPicPr>
            <a:picLocks noChangeAspect="1"/>
          </p:cNvPicPr>
          <p:nvPr/>
        </p:nvPicPr>
        <p:blipFill>
          <a:blip r:embed="rId2"/>
          <a:stretch>
            <a:fillRect/>
          </a:stretch>
        </p:blipFill>
        <p:spPr>
          <a:xfrm>
            <a:off x="4427670" y="1063055"/>
            <a:ext cx="7480558" cy="5627166"/>
          </a:xfrm>
          <a:prstGeom prst="rect">
            <a:avLst/>
          </a:prstGeom>
        </p:spPr>
      </p:pic>
      <p:sp>
        <p:nvSpPr>
          <p:cNvPr id="6" name="TextBox 5">
            <a:extLst>
              <a:ext uri="{FF2B5EF4-FFF2-40B4-BE49-F238E27FC236}">
                <a16:creationId xmlns:a16="http://schemas.microsoft.com/office/drawing/2014/main" id="{024154B9-A82C-4C88-B7D7-2C267E4A19D6}"/>
              </a:ext>
            </a:extLst>
          </p:cNvPr>
          <p:cNvSpPr txBox="1"/>
          <p:nvPr/>
        </p:nvSpPr>
        <p:spPr>
          <a:xfrm>
            <a:off x="1972984" y="1121778"/>
            <a:ext cx="2051069" cy="5355312"/>
          </a:xfrm>
          <a:prstGeom prst="rect">
            <a:avLst/>
          </a:prstGeom>
          <a:noFill/>
        </p:spPr>
        <p:txBody>
          <a:bodyPr wrap="square" rtlCol="0">
            <a:spAutoFit/>
          </a:bodyPr>
          <a:lstStyle/>
          <a:p>
            <a:r>
              <a:rPr lang="en-US" dirty="0"/>
              <a:t>Once you enter the indices and hit “Process”, this screen will come up.  Notice how the top says it is says it is an ALLOCATION. That is because we are NOT crossing FUNDS at the Level 2 OR crossing the FUND Type Level 2.  These funds are similar so it is an allocation versus a transfer.</a:t>
            </a:r>
          </a:p>
          <a:p>
            <a:endParaRPr lang="en-US" dirty="0"/>
          </a:p>
        </p:txBody>
      </p:sp>
    </p:spTree>
    <p:extLst>
      <p:ext uri="{BB962C8B-B14F-4D97-AF65-F5344CB8AC3E}">
        <p14:creationId xmlns:p14="http://schemas.microsoft.com/office/powerpoint/2010/main" val="2362487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3BAB-49B9-48BD-86C0-525FE060CD27}"/>
              </a:ext>
            </a:extLst>
          </p:cNvPr>
          <p:cNvSpPr>
            <a:spLocks noGrp="1"/>
          </p:cNvSpPr>
          <p:nvPr>
            <p:ph type="title"/>
          </p:nvPr>
        </p:nvSpPr>
        <p:spPr>
          <a:xfrm>
            <a:off x="2592924" y="221439"/>
            <a:ext cx="8911687" cy="793629"/>
          </a:xfrm>
        </p:spPr>
        <p:txBody>
          <a:bodyPr/>
          <a:lstStyle/>
          <a:p>
            <a:r>
              <a:rPr lang="en-US" dirty="0"/>
              <a:t>Allocation or Transfer?</a:t>
            </a:r>
          </a:p>
        </p:txBody>
      </p:sp>
      <p:sp>
        <p:nvSpPr>
          <p:cNvPr id="5" name="TextBox 4">
            <a:extLst>
              <a:ext uri="{FF2B5EF4-FFF2-40B4-BE49-F238E27FC236}">
                <a16:creationId xmlns:a16="http://schemas.microsoft.com/office/drawing/2014/main" id="{15694478-A03F-4A1C-8558-4AED17C2815D}"/>
              </a:ext>
            </a:extLst>
          </p:cNvPr>
          <p:cNvSpPr txBox="1"/>
          <p:nvPr/>
        </p:nvSpPr>
        <p:spPr>
          <a:xfrm>
            <a:off x="1451296" y="1152607"/>
            <a:ext cx="3054492" cy="3046988"/>
          </a:xfrm>
          <a:prstGeom prst="rect">
            <a:avLst/>
          </a:prstGeom>
          <a:noFill/>
        </p:spPr>
        <p:txBody>
          <a:bodyPr wrap="square" rtlCol="0">
            <a:spAutoFit/>
          </a:bodyPr>
          <a:lstStyle/>
          <a:p>
            <a:r>
              <a:rPr lang="en-US" sz="1600" dirty="0"/>
              <a:t>Once you enter the indices and hit “Process”, this screen will come up.  Notice how now the top says it is a TRANSFER.  That is because we are crossing FUNDS at the Level 2 – but NOT crossing the FUND Type Level 2 – the codes for both sides will start with an 11XX.  In this example, we are transferring from I&amp;G to Student Aid.</a:t>
            </a:r>
          </a:p>
        </p:txBody>
      </p:sp>
      <p:pic>
        <p:nvPicPr>
          <p:cNvPr id="6" name="Picture 5">
            <a:extLst>
              <a:ext uri="{FF2B5EF4-FFF2-40B4-BE49-F238E27FC236}">
                <a16:creationId xmlns:a16="http://schemas.microsoft.com/office/drawing/2014/main" id="{9D98C6E8-84B0-4C21-8BFF-55B65AD111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859" y="5645730"/>
            <a:ext cx="1212270" cy="1212270"/>
          </a:xfrm>
          <a:prstGeom prst="rect">
            <a:avLst/>
          </a:prstGeom>
        </p:spPr>
      </p:pic>
      <p:sp>
        <p:nvSpPr>
          <p:cNvPr id="7" name="Arrow: Right 6">
            <a:extLst>
              <a:ext uri="{FF2B5EF4-FFF2-40B4-BE49-F238E27FC236}">
                <a16:creationId xmlns:a16="http://schemas.microsoft.com/office/drawing/2014/main" id="{9F6DB367-F1AB-41B1-AE63-7C287A633078}"/>
              </a:ext>
            </a:extLst>
          </p:cNvPr>
          <p:cNvSpPr/>
          <p:nvPr/>
        </p:nvSpPr>
        <p:spPr>
          <a:xfrm>
            <a:off x="1921643" y="6059232"/>
            <a:ext cx="1212270" cy="51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9E84E4-999A-4A2F-B65C-2E3AE4CFF70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89343" y="5923816"/>
            <a:ext cx="1041599" cy="934184"/>
          </a:xfrm>
          <a:prstGeom prst="rect">
            <a:avLst/>
          </a:prstGeom>
        </p:spPr>
      </p:pic>
      <p:sp>
        <p:nvSpPr>
          <p:cNvPr id="10" name="TextBox 9">
            <a:extLst>
              <a:ext uri="{FF2B5EF4-FFF2-40B4-BE49-F238E27FC236}">
                <a16:creationId xmlns:a16="http://schemas.microsoft.com/office/drawing/2014/main" id="{78339A3A-8EBC-417A-AFC8-54004A86282F}"/>
              </a:ext>
            </a:extLst>
          </p:cNvPr>
          <p:cNvSpPr txBox="1"/>
          <p:nvPr/>
        </p:nvSpPr>
        <p:spPr>
          <a:xfrm>
            <a:off x="1336994" y="4578499"/>
            <a:ext cx="2910980" cy="1077218"/>
          </a:xfrm>
          <a:prstGeom prst="rect">
            <a:avLst/>
          </a:prstGeom>
          <a:noFill/>
        </p:spPr>
        <p:txBody>
          <a:bodyPr wrap="square" rtlCol="0">
            <a:spAutoFit/>
          </a:bodyPr>
          <a:lstStyle/>
          <a:p>
            <a:r>
              <a:rPr lang="en-US" sz="1600" dirty="0"/>
              <a:t>A Transfer between similar funds is like APPLES TO ORANGES – still a fruit but not the same family</a:t>
            </a:r>
          </a:p>
        </p:txBody>
      </p:sp>
      <p:pic>
        <p:nvPicPr>
          <p:cNvPr id="11" name="Picture 10" descr="A screenshot of a computer&#10;&#10;AI-generated content may be incorrect.">
            <a:extLst>
              <a:ext uri="{FF2B5EF4-FFF2-40B4-BE49-F238E27FC236}">
                <a16:creationId xmlns:a16="http://schemas.microsoft.com/office/drawing/2014/main" id="{01738723-3A7D-673F-F7DA-C579D957D833}"/>
              </a:ext>
            </a:extLst>
          </p:cNvPr>
          <p:cNvPicPr>
            <a:picLocks noChangeAspect="1"/>
          </p:cNvPicPr>
          <p:nvPr/>
        </p:nvPicPr>
        <p:blipFill>
          <a:blip r:embed="rId6"/>
          <a:stretch>
            <a:fillRect/>
          </a:stretch>
        </p:blipFill>
        <p:spPr>
          <a:xfrm>
            <a:off x="4505788" y="764418"/>
            <a:ext cx="7510808" cy="5705393"/>
          </a:xfrm>
          <a:prstGeom prst="rect">
            <a:avLst/>
          </a:prstGeom>
        </p:spPr>
      </p:pic>
    </p:spTree>
    <p:extLst>
      <p:ext uri="{BB962C8B-B14F-4D97-AF65-F5344CB8AC3E}">
        <p14:creationId xmlns:p14="http://schemas.microsoft.com/office/powerpoint/2010/main" val="61366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8C82-07D6-46AE-A7F2-EDBE5ECC708F}"/>
              </a:ext>
            </a:extLst>
          </p:cNvPr>
          <p:cNvSpPr>
            <a:spLocks noGrp="1"/>
          </p:cNvSpPr>
          <p:nvPr>
            <p:ph type="title"/>
          </p:nvPr>
        </p:nvSpPr>
        <p:spPr>
          <a:xfrm>
            <a:off x="2592924" y="173733"/>
            <a:ext cx="8911687" cy="1280890"/>
          </a:xfrm>
        </p:spPr>
        <p:txBody>
          <a:bodyPr/>
          <a:lstStyle/>
          <a:p>
            <a:r>
              <a:rPr lang="en-US" dirty="0"/>
              <a:t>Allocation or Transfer?</a:t>
            </a:r>
          </a:p>
        </p:txBody>
      </p:sp>
      <p:sp>
        <p:nvSpPr>
          <p:cNvPr id="9" name="TextBox 8">
            <a:extLst>
              <a:ext uri="{FF2B5EF4-FFF2-40B4-BE49-F238E27FC236}">
                <a16:creationId xmlns:a16="http://schemas.microsoft.com/office/drawing/2014/main" id="{BE1069AD-87B4-4716-B4F4-0650E4240F2A}"/>
              </a:ext>
            </a:extLst>
          </p:cNvPr>
          <p:cNvSpPr txBox="1"/>
          <p:nvPr/>
        </p:nvSpPr>
        <p:spPr>
          <a:xfrm>
            <a:off x="1035874" y="1213644"/>
            <a:ext cx="3554021" cy="2831544"/>
          </a:xfrm>
          <a:prstGeom prst="rect">
            <a:avLst/>
          </a:prstGeom>
          <a:noFill/>
        </p:spPr>
        <p:txBody>
          <a:bodyPr wrap="square" rtlCol="0">
            <a:spAutoFit/>
          </a:bodyPr>
          <a:lstStyle/>
          <a:p>
            <a:r>
              <a:rPr lang="en-US" sz="1600" dirty="0"/>
              <a:t>Once you enter the indices and hit “Process”, this screen will come up.  Notice how now the top says it is a TRANSFER. Notice how NONE of the FOPAL elements are similar – when that happens, one or both codes will with a 12XX.  This example we are moving funds from an F&amp;A into a PLANT index for CAPITAL purchases.</a:t>
            </a:r>
          </a:p>
          <a:p>
            <a:endParaRPr lang="en-US" dirty="0"/>
          </a:p>
        </p:txBody>
      </p:sp>
      <p:pic>
        <p:nvPicPr>
          <p:cNvPr id="10" name="Picture 9">
            <a:extLst>
              <a:ext uri="{FF2B5EF4-FFF2-40B4-BE49-F238E27FC236}">
                <a16:creationId xmlns:a16="http://schemas.microsoft.com/office/drawing/2014/main" id="{E39C4A85-9CB8-485E-89C2-52BA2C2F3F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5874" y="5578559"/>
            <a:ext cx="1212270" cy="1212270"/>
          </a:xfrm>
          <a:prstGeom prst="rect">
            <a:avLst/>
          </a:prstGeom>
        </p:spPr>
      </p:pic>
      <p:sp>
        <p:nvSpPr>
          <p:cNvPr id="11" name="Arrow: Right 10">
            <a:extLst>
              <a:ext uri="{FF2B5EF4-FFF2-40B4-BE49-F238E27FC236}">
                <a16:creationId xmlns:a16="http://schemas.microsoft.com/office/drawing/2014/main" id="{1FA8B00D-F2EB-4FAE-97CC-AF1AEF797611}"/>
              </a:ext>
            </a:extLst>
          </p:cNvPr>
          <p:cNvSpPr/>
          <p:nvPr/>
        </p:nvSpPr>
        <p:spPr>
          <a:xfrm>
            <a:off x="2248144" y="5978025"/>
            <a:ext cx="899658" cy="51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C73CD0-7ABD-4085-B269-59F6CE8A5B7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47802" y="5448650"/>
            <a:ext cx="1442093" cy="1351962"/>
          </a:xfrm>
          <a:prstGeom prst="rect">
            <a:avLst/>
          </a:prstGeom>
        </p:spPr>
      </p:pic>
      <p:sp>
        <p:nvSpPr>
          <p:cNvPr id="14" name="TextBox 13">
            <a:extLst>
              <a:ext uri="{FF2B5EF4-FFF2-40B4-BE49-F238E27FC236}">
                <a16:creationId xmlns:a16="http://schemas.microsoft.com/office/drawing/2014/main" id="{765D370F-AD36-4ACC-89B5-4DEF37C7F7C1}"/>
              </a:ext>
            </a:extLst>
          </p:cNvPr>
          <p:cNvSpPr txBox="1"/>
          <p:nvPr/>
        </p:nvSpPr>
        <p:spPr>
          <a:xfrm>
            <a:off x="1230001" y="4624452"/>
            <a:ext cx="3263318" cy="954107"/>
          </a:xfrm>
          <a:prstGeom prst="rect">
            <a:avLst/>
          </a:prstGeom>
          <a:noFill/>
        </p:spPr>
        <p:txBody>
          <a:bodyPr wrap="square" rtlCol="0">
            <a:spAutoFit/>
          </a:bodyPr>
          <a:lstStyle/>
          <a:p>
            <a:r>
              <a:rPr lang="en-US" sz="1400" dirty="0"/>
              <a:t>A Transfer between indices that have nothing in common is like APPLES TO FLOWERS– they are not related AT ALL.</a:t>
            </a:r>
          </a:p>
        </p:txBody>
      </p:sp>
      <p:pic>
        <p:nvPicPr>
          <p:cNvPr id="6" name="Picture 5">
            <a:extLst>
              <a:ext uri="{FF2B5EF4-FFF2-40B4-BE49-F238E27FC236}">
                <a16:creationId xmlns:a16="http://schemas.microsoft.com/office/drawing/2014/main" id="{777C58F4-E0C3-41FC-87E1-40C1B3B4410A}"/>
              </a:ext>
            </a:extLst>
          </p:cNvPr>
          <p:cNvPicPr>
            <a:picLocks noChangeAspect="1"/>
          </p:cNvPicPr>
          <p:nvPr/>
        </p:nvPicPr>
        <p:blipFill>
          <a:blip r:embed="rId6"/>
          <a:stretch>
            <a:fillRect/>
          </a:stretch>
        </p:blipFill>
        <p:spPr>
          <a:xfrm>
            <a:off x="4752749" y="810884"/>
            <a:ext cx="7188723" cy="5807052"/>
          </a:xfrm>
          <a:prstGeom prst="rect">
            <a:avLst/>
          </a:prstGeom>
        </p:spPr>
      </p:pic>
      <p:sp>
        <p:nvSpPr>
          <p:cNvPr id="4" name="Arrow: Right 3">
            <a:extLst>
              <a:ext uri="{FF2B5EF4-FFF2-40B4-BE49-F238E27FC236}">
                <a16:creationId xmlns:a16="http://schemas.microsoft.com/office/drawing/2014/main" id="{4F715CE8-4A83-0975-97FF-7AAFDE4B1A0E}"/>
              </a:ext>
            </a:extLst>
          </p:cNvPr>
          <p:cNvSpPr/>
          <p:nvPr/>
        </p:nvSpPr>
        <p:spPr>
          <a:xfrm rot="10800000">
            <a:off x="11306491" y="3378121"/>
            <a:ext cx="396240" cy="256032"/>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530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25A8-9E73-8F0B-D893-0667A1B0F969}"/>
              </a:ext>
            </a:extLst>
          </p:cNvPr>
          <p:cNvSpPr>
            <a:spLocks noGrp="1"/>
          </p:cNvSpPr>
          <p:nvPr>
            <p:ph type="title"/>
          </p:nvPr>
        </p:nvSpPr>
        <p:spPr>
          <a:xfrm>
            <a:off x="2592924" y="624110"/>
            <a:ext cx="8911687" cy="627174"/>
          </a:xfrm>
        </p:spPr>
        <p:txBody>
          <a:bodyPr>
            <a:normAutofit fontScale="90000"/>
          </a:bodyPr>
          <a:lstStyle/>
          <a:p>
            <a:r>
              <a:rPr lang="en-US" dirty="0"/>
              <a:t>Salary Changes</a:t>
            </a:r>
          </a:p>
        </p:txBody>
      </p:sp>
      <p:sp>
        <p:nvSpPr>
          <p:cNvPr id="3" name="Text Placeholder 2">
            <a:extLst>
              <a:ext uri="{FF2B5EF4-FFF2-40B4-BE49-F238E27FC236}">
                <a16:creationId xmlns:a16="http://schemas.microsoft.com/office/drawing/2014/main" id="{0465ED2E-3677-E07A-D56B-4321E529A383}"/>
              </a:ext>
            </a:extLst>
          </p:cNvPr>
          <p:cNvSpPr>
            <a:spLocks noGrp="1"/>
          </p:cNvSpPr>
          <p:nvPr>
            <p:ph type="body" idx="1"/>
          </p:nvPr>
        </p:nvSpPr>
        <p:spPr>
          <a:xfrm>
            <a:off x="2382253" y="2063416"/>
            <a:ext cx="4549852" cy="485549"/>
          </a:xfrm>
        </p:spPr>
        <p:txBody>
          <a:bodyPr/>
          <a:lstStyle/>
          <a:p>
            <a:r>
              <a:rPr lang="en-US" b="1" dirty="0">
                <a:solidFill>
                  <a:srgbClr val="C00000"/>
                </a:solidFill>
              </a:rPr>
              <a:t>P</a:t>
            </a:r>
            <a:r>
              <a:rPr lang="en-US" dirty="0"/>
              <a:t>HAREDS – change the </a:t>
            </a:r>
            <a:r>
              <a:rPr lang="en-US" b="1" dirty="0">
                <a:solidFill>
                  <a:srgbClr val="C00000"/>
                </a:solidFill>
              </a:rPr>
              <a:t>P</a:t>
            </a:r>
            <a:r>
              <a:rPr lang="en-US" dirty="0"/>
              <a:t>ast</a:t>
            </a:r>
          </a:p>
        </p:txBody>
      </p:sp>
      <p:sp>
        <p:nvSpPr>
          <p:cNvPr id="4" name="Content Placeholder 3">
            <a:extLst>
              <a:ext uri="{FF2B5EF4-FFF2-40B4-BE49-F238E27FC236}">
                <a16:creationId xmlns:a16="http://schemas.microsoft.com/office/drawing/2014/main" id="{743D7650-1724-70FA-2494-10058B968D18}"/>
              </a:ext>
            </a:extLst>
          </p:cNvPr>
          <p:cNvSpPr>
            <a:spLocks noGrp="1"/>
          </p:cNvSpPr>
          <p:nvPr>
            <p:ph sz="half" idx="2"/>
          </p:nvPr>
        </p:nvSpPr>
        <p:spPr>
          <a:xfrm>
            <a:off x="2485732" y="2546796"/>
            <a:ext cx="4005305" cy="2013172"/>
          </a:xfrm>
        </p:spPr>
        <p:txBody>
          <a:bodyPr>
            <a:normAutofit/>
          </a:bodyPr>
          <a:lstStyle/>
          <a:p>
            <a:r>
              <a:rPr lang="en-US" sz="1600" dirty="0"/>
              <a:t>In Banner, there is the PHAREDS screen</a:t>
            </a:r>
          </a:p>
          <a:p>
            <a:r>
              <a:rPr lang="en-US" sz="1600" dirty="0"/>
              <a:t>In </a:t>
            </a:r>
            <a:r>
              <a:rPr lang="en-US" sz="1600" dirty="0" err="1"/>
              <a:t>Loboweb</a:t>
            </a:r>
            <a:r>
              <a:rPr lang="en-US" sz="1600" dirty="0"/>
              <a:t>, there is the Labor     </a:t>
            </a:r>
            <a:r>
              <a:rPr lang="en-US" sz="1600" b="1" u="sng" dirty="0"/>
              <a:t>RE-Distribution</a:t>
            </a:r>
            <a:r>
              <a:rPr lang="en-US" sz="1600" dirty="0"/>
              <a:t> screen (we are trying to </a:t>
            </a:r>
            <a:r>
              <a:rPr lang="en-US" sz="1600" b="1" u="sng" dirty="0"/>
              <a:t>redistribute</a:t>
            </a:r>
            <a:r>
              <a:rPr lang="en-US" sz="1600" dirty="0"/>
              <a:t> where a person was charged)</a:t>
            </a:r>
          </a:p>
        </p:txBody>
      </p:sp>
      <p:sp>
        <p:nvSpPr>
          <p:cNvPr id="5" name="Text Placeholder 4">
            <a:extLst>
              <a:ext uri="{FF2B5EF4-FFF2-40B4-BE49-F238E27FC236}">
                <a16:creationId xmlns:a16="http://schemas.microsoft.com/office/drawing/2014/main" id="{D71E328E-1101-9C4C-551D-194569797355}"/>
              </a:ext>
            </a:extLst>
          </p:cNvPr>
          <p:cNvSpPr>
            <a:spLocks noGrp="1"/>
          </p:cNvSpPr>
          <p:nvPr>
            <p:ph type="body" sz="quarter" idx="3"/>
          </p:nvPr>
        </p:nvSpPr>
        <p:spPr>
          <a:xfrm>
            <a:off x="7230979" y="2141621"/>
            <a:ext cx="4274651" cy="404116"/>
          </a:xfrm>
        </p:spPr>
        <p:txBody>
          <a:bodyPr/>
          <a:lstStyle/>
          <a:p>
            <a:r>
              <a:rPr lang="en-US" dirty="0" err="1"/>
              <a:t>ePA</a:t>
            </a:r>
            <a:r>
              <a:rPr lang="en-US" b="1" dirty="0" err="1">
                <a:solidFill>
                  <a:srgbClr val="00B050"/>
                </a:solidFill>
              </a:rPr>
              <a:t>F</a:t>
            </a:r>
            <a:r>
              <a:rPr lang="en-US" dirty="0"/>
              <a:t> – changes the </a:t>
            </a:r>
            <a:r>
              <a:rPr lang="en-US" b="1" dirty="0">
                <a:solidFill>
                  <a:srgbClr val="00B050"/>
                </a:solidFill>
              </a:rPr>
              <a:t>F</a:t>
            </a:r>
            <a:r>
              <a:rPr lang="en-US" dirty="0"/>
              <a:t>uture</a:t>
            </a:r>
          </a:p>
        </p:txBody>
      </p:sp>
      <p:sp>
        <p:nvSpPr>
          <p:cNvPr id="6" name="Content Placeholder 5">
            <a:extLst>
              <a:ext uri="{FF2B5EF4-FFF2-40B4-BE49-F238E27FC236}">
                <a16:creationId xmlns:a16="http://schemas.microsoft.com/office/drawing/2014/main" id="{278E5DEA-CF3D-1A1D-2BCA-2EA33927E020}"/>
              </a:ext>
            </a:extLst>
          </p:cNvPr>
          <p:cNvSpPr>
            <a:spLocks noGrp="1"/>
          </p:cNvSpPr>
          <p:nvPr>
            <p:ph sz="quarter" idx="4"/>
          </p:nvPr>
        </p:nvSpPr>
        <p:spPr>
          <a:xfrm>
            <a:off x="7166957" y="2545737"/>
            <a:ext cx="4338674" cy="1846435"/>
          </a:xfrm>
        </p:spPr>
        <p:txBody>
          <a:bodyPr/>
          <a:lstStyle/>
          <a:p>
            <a:r>
              <a:rPr lang="en-US" sz="1600" dirty="0"/>
              <a:t>In </a:t>
            </a:r>
            <a:r>
              <a:rPr lang="en-US" sz="1600" dirty="0" err="1"/>
              <a:t>Loboweb</a:t>
            </a:r>
            <a:r>
              <a:rPr lang="en-US" sz="1600" dirty="0"/>
              <a:t>, an EPAF must be submitted – these are the options.  </a:t>
            </a:r>
            <a:endParaRPr lang="en-US" dirty="0"/>
          </a:p>
          <a:p>
            <a:endParaRPr lang="en-US" dirty="0"/>
          </a:p>
          <a:p>
            <a:pPr marL="0" indent="0">
              <a:buNone/>
            </a:pPr>
            <a:endParaRPr lang="en-US" dirty="0"/>
          </a:p>
          <a:p>
            <a:endParaRPr lang="en-US" sz="1050" dirty="0"/>
          </a:p>
          <a:p>
            <a:endParaRPr lang="en-US" sz="1050" dirty="0"/>
          </a:p>
        </p:txBody>
      </p:sp>
      <p:sp>
        <p:nvSpPr>
          <p:cNvPr id="7" name="Rectangle 6">
            <a:extLst>
              <a:ext uri="{FF2B5EF4-FFF2-40B4-BE49-F238E27FC236}">
                <a16:creationId xmlns:a16="http://schemas.microsoft.com/office/drawing/2014/main" id="{05F30690-C066-8B18-18CD-7946D71FA285}"/>
              </a:ext>
            </a:extLst>
          </p:cNvPr>
          <p:cNvSpPr/>
          <p:nvPr/>
        </p:nvSpPr>
        <p:spPr>
          <a:xfrm>
            <a:off x="2485732" y="1203158"/>
            <a:ext cx="8911687" cy="74783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accent1"/>
                </a:solidFill>
                <a:effectLst>
                  <a:outerShdw blurRad="38100" dist="25400" dir="5400000" algn="ctr" rotWithShape="0">
                    <a:srgbClr val="6E747A">
                      <a:alpha val="43000"/>
                    </a:srgbClr>
                  </a:outerShdw>
                </a:effectLst>
              </a:rPr>
              <a:t>There are two ways to change WHERE a person is charged (to which indices).</a:t>
            </a:r>
          </a:p>
          <a:p>
            <a:pPr algn="ctr"/>
            <a:r>
              <a:rPr lang="en-US" sz="1600" dirty="0">
                <a:ln w="0"/>
                <a:solidFill>
                  <a:schemeClr val="accent1"/>
                </a:solidFill>
                <a:effectLst>
                  <a:outerShdw blurRad="38100" dist="25400" dir="5400000" algn="ctr" rotWithShape="0">
                    <a:srgbClr val="6E747A">
                      <a:alpha val="43000"/>
                    </a:srgbClr>
                  </a:outerShdw>
                </a:effectLst>
              </a:rPr>
              <a:t>The term “Labor Distribution” means – where is the labor/time/effort allocated.  </a:t>
            </a:r>
            <a:endParaRPr lang="en-US" dirty="0">
              <a:ln w="0"/>
              <a:solidFill>
                <a:schemeClr val="accent1"/>
              </a:solidFill>
              <a:effectLst>
                <a:outerShdw blurRad="38100" dist="25400" dir="5400000" algn="ctr" rotWithShape="0">
                  <a:srgbClr val="6E747A">
                    <a:alpha val="43000"/>
                  </a:srgbClr>
                </a:outerShdw>
              </a:effectLst>
            </a:endParaRPr>
          </a:p>
        </p:txBody>
      </p:sp>
      <p:pic>
        <p:nvPicPr>
          <p:cNvPr id="9" name="Picture 8">
            <a:extLst>
              <a:ext uri="{FF2B5EF4-FFF2-40B4-BE49-F238E27FC236}">
                <a16:creationId xmlns:a16="http://schemas.microsoft.com/office/drawing/2014/main" id="{15B4E868-A043-C250-9C1B-250825B1D232}"/>
              </a:ext>
            </a:extLst>
          </p:cNvPr>
          <p:cNvPicPr>
            <a:picLocks noChangeAspect="1"/>
          </p:cNvPicPr>
          <p:nvPr/>
        </p:nvPicPr>
        <p:blipFill>
          <a:blip r:embed="rId2"/>
          <a:stretch>
            <a:fillRect/>
          </a:stretch>
        </p:blipFill>
        <p:spPr>
          <a:xfrm>
            <a:off x="7426036" y="3232030"/>
            <a:ext cx="4115374" cy="990738"/>
          </a:xfrm>
          <a:prstGeom prst="rect">
            <a:avLst/>
          </a:prstGeom>
        </p:spPr>
      </p:pic>
      <p:sp>
        <p:nvSpPr>
          <p:cNvPr id="10" name="Content Placeholder 3">
            <a:extLst>
              <a:ext uri="{FF2B5EF4-FFF2-40B4-BE49-F238E27FC236}">
                <a16:creationId xmlns:a16="http://schemas.microsoft.com/office/drawing/2014/main" id="{2CF464B3-CB99-D388-2E0E-B28EF7A45A29}"/>
              </a:ext>
            </a:extLst>
          </p:cNvPr>
          <p:cNvSpPr txBox="1">
            <a:spLocks/>
          </p:cNvSpPr>
          <p:nvPr/>
        </p:nvSpPr>
        <p:spPr>
          <a:xfrm>
            <a:off x="2736657" y="4716381"/>
            <a:ext cx="8939990" cy="20131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400" dirty="0"/>
              <a:t>This is another change to payroll but is typically only to change the AMOUNT paid to the person (not where they are paid) </a:t>
            </a:r>
          </a:p>
          <a:p>
            <a:pPr lvl="1"/>
            <a:r>
              <a:rPr lang="en-US" sz="1200" dirty="0"/>
              <a:t>A  missed timesheet entry – we have to pay the person after the payroll period has posted</a:t>
            </a:r>
          </a:p>
          <a:p>
            <a:pPr lvl="1"/>
            <a:r>
              <a:rPr lang="en-US" sz="1200" dirty="0"/>
              <a:t>Back-pay due to the person– if we have missed the payroll deadline, we can create a PAF to provide back pay to the person</a:t>
            </a:r>
          </a:p>
          <a:p>
            <a:pPr lvl="2"/>
            <a:r>
              <a:rPr lang="en-US" sz="1000" dirty="0"/>
              <a:t>Faculty member was supposed to have a teaching overload processed for the Fall.  It was not processed until September, and they did not receive their August pay for the course.  We would process a PAF to pay what they are due for August.</a:t>
            </a:r>
          </a:p>
          <a:p>
            <a:pPr lvl="2"/>
            <a:r>
              <a:rPr lang="en-US" sz="1000" dirty="0">
                <a:hlinkClick r:id="rId3"/>
              </a:rPr>
              <a:t>https://payroll.unm.edu/timeentry.html</a:t>
            </a:r>
            <a:endParaRPr lang="en-US" sz="1000" dirty="0"/>
          </a:p>
          <a:p>
            <a:pPr lvl="2"/>
            <a:endParaRPr lang="en-US" sz="1100" dirty="0"/>
          </a:p>
          <a:p>
            <a:pPr lvl="1"/>
            <a:endParaRPr lang="en-US" sz="1200" dirty="0"/>
          </a:p>
        </p:txBody>
      </p:sp>
      <p:sp>
        <p:nvSpPr>
          <p:cNvPr id="11" name="Text Placeholder 2">
            <a:extLst>
              <a:ext uri="{FF2B5EF4-FFF2-40B4-BE49-F238E27FC236}">
                <a16:creationId xmlns:a16="http://schemas.microsoft.com/office/drawing/2014/main" id="{1B59969E-372E-3C6B-BC95-8DB75E2D0063}"/>
              </a:ext>
            </a:extLst>
          </p:cNvPr>
          <p:cNvSpPr txBox="1">
            <a:spLocks/>
          </p:cNvSpPr>
          <p:nvPr/>
        </p:nvSpPr>
        <p:spPr>
          <a:xfrm>
            <a:off x="4700860" y="4335196"/>
            <a:ext cx="5227084" cy="423561"/>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r>
              <a:rPr lang="en-US" b="1" dirty="0">
                <a:solidFill>
                  <a:srgbClr val="FFC000"/>
                </a:solidFill>
              </a:rPr>
              <a:t>Payroll Adjustment Form - PAF</a:t>
            </a:r>
            <a:endParaRPr lang="en-US" dirty="0">
              <a:solidFill>
                <a:srgbClr val="FFC000"/>
              </a:solidFill>
            </a:endParaRPr>
          </a:p>
        </p:txBody>
      </p:sp>
    </p:spTree>
    <p:extLst>
      <p:ext uri="{BB962C8B-B14F-4D97-AF65-F5344CB8AC3E}">
        <p14:creationId xmlns:p14="http://schemas.microsoft.com/office/powerpoint/2010/main" val="2550502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49F6-16D5-54DB-6030-7B456BB0D901}"/>
              </a:ext>
            </a:extLst>
          </p:cNvPr>
          <p:cNvSpPr>
            <a:spLocks noGrp="1"/>
          </p:cNvSpPr>
          <p:nvPr>
            <p:ph type="title"/>
          </p:nvPr>
        </p:nvSpPr>
        <p:spPr>
          <a:xfrm>
            <a:off x="2592924" y="624110"/>
            <a:ext cx="8911687" cy="638308"/>
          </a:xfrm>
        </p:spPr>
        <p:txBody>
          <a:bodyPr>
            <a:normAutofit fontScale="90000"/>
          </a:bodyPr>
          <a:lstStyle/>
          <a:p>
            <a:r>
              <a:rPr lang="en-US" dirty="0" err="1"/>
              <a:t>ePA</a:t>
            </a:r>
            <a:r>
              <a:rPr lang="en-US" b="1" dirty="0" err="1">
                <a:solidFill>
                  <a:srgbClr val="00B050"/>
                </a:solidFill>
              </a:rPr>
              <a:t>F</a:t>
            </a:r>
            <a:r>
              <a:rPr lang="en-US" dirty="0"/>
              <a:t> – which type to select</a:t>
            </a:r>
          </a:p>
        </p:txBody>
      </p:sp>
      <p:pic>
        <p:nvPicPr>
          <p:cNvPr id="8" name="Picture 7">
            <a:extLst>
              <a:ext uri="{FF2B5EF4-FFF2-40B4-BE49-F238E27FC236}">
                <a16:creationId xmlns:a16="http://schemas.microsoft.com/office/drawing/2014/main" id="{EBD5280F-3D33-56B0-D782-B77A5E41E773}"/>
              </a:ext>
            </a:extLst>
          </p:cNvPr>
          <p:cNvPicPr>
            <a:picLocks noChangeAspect="1"/>
          </p:cNvPicPr>
          <p:nvPr/>
        </p:nvPicPr>
        <p:blipFill>
          <a:blip r:embed="rId2"/>
          <a:stretch>
            <a:fillRect/>
          </a:stretch>
        </p:blipFill>
        <p:spPr>
          <a:xfrm>
            <a:off x="2512842" y="1457821"/>
            <a:ext cx="4115374" cy="990738"/>
          </a:xfrm>
          <a:prstGeom prst="rect">
            <a:avLst/>
          </a:prstGeom>
        </p:spPr>
      </p:pic>
      <p:sp>
        <p:nvSpPr>
          <p:cNvPr id="10" name="TextBox 9">
            <a:extLst>
              <a:ext uri="{FF2B5EF4-FFF2-40B4-BE49-F238E27FC236}">
                <a16:creationId xmlns:a16="http://schemas.microsoft.com/office/drawing/2014/main" id="{1E4BCC82-1F51-E940-3683-D7BA9360D5E1}"/>
              </a:ext>
            </a:extLst>
          </p:cNvPr>
          <p:cNvSpPr txBox="1"/>
          <p:nvPr/>
        </p:nvSpPr>
        <p:spPr>
          <a:xfrm>
            <a:off x="2448425" y="2448559"/>
            <a:ext cx="9480885" cy="3754874"/>
          </a:xfrm>
          <a:prstGeom prst="rect">
            <a:avLst/>
          </a:prstGeom>
          <a:noFill/>
        </p:spPr>
        <p:txBody>
          <a:bodyPr wrap="square">
            <a:spAutoFit/>
          </a:bodyPr>
          <a:lstStyle/>
          <a:p>
            <a:pPr marL="285750" indent="-285750">
              <a:buFont typeface="Arial" panose="020B0604020202020204" pitchFamily="34" charset="0"/>
              <a:buChar char="•"/>
            </a:pPr>
            <a:r>
              <a:rPr lang="en-US" sz="1400" b="1" dirty="0"/>
              <a:t>Labor Distribution Change HSC (Restricted) -</a:t>
            </a:r>
            <a:r>
              <a:rPr lang="en-US" sz="1400" dirty="0"/>
              <a:t>would be used if the person you are trying to change has either all HSC restricted indices or a combination of HSC unrestricted and restricted indices. This person has </a:t>
            </a:r>
            <a:r>
              <a:rPr lang="en-US" sz="1400" i="1" u="sng" dirty="0"/>
              <a:t>NO Main campus </a:t>
            </a:r>
            <a:r>
              <a:rPr lang="en-US" sz="1400" dirty="0"/>
              <a:t>indices.  This will auto-populate the HSC C&amp;G approvers on the EPAF screen.</a:t>
            </a:r>
          </a:p>
          <a:p>
            <a:endParaRPr lang="en-US" sz="1400" dirty="0"/>
          </a:p>
          <a:p>
            <a:pPr marL="285750" indent="-285750">
              <a:buFont typeface="Arial" panose="020B0604020202020204" pitchFamily="34" charset="0"/>
              <a:buChar char="•"/>
            </a:pPr>
            <a:r>
              <a:rPr lang="en-US" sz="1400" b="1" dirty="0"/>
              <a:t>Labor Distribution Change HSC/Main (Restricted) - </a:t>
            </a:r>
            <a:r>
              <a:rPr lang="en-US" sz="1400" dirty="0"/>
              <a:t>would be used if the person you are trying to change has either all restricted indices or a combination of Main campus &amp; HSC unrestricted and restricted indices.  This will auto-populate the Main campus C&amp;G &amp; HSC C&amp;G approvers on the EPAF screen.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Labor Distribution HSC/Main (Unrestricted only) – </a:t>
            </a:r>
            <a:r>
              <a:rPr lang="en-US" sz="1400" dirty="0"/>
              <a:t>would be used if the person you are trying to change has </a:t>
            </a:r>
            <a:r>
              <a:rPr lang="en-US" sz="1400" b="1" u="sng" dirty="0">
                <a:highlight>
                  <a:srgbClr val="FF00FF"/>
                </a:highlight>
              </a:rPr>
              <a:t>ONLY unrestricted indices </a:t>
            </a:r>
            <a:r>
              <a:rPr lang="en-US" sz="1400" dirty="0"/>
              <a:t>– regardless if they are HSC or Main campus.  These would not require review from C&amp;G.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Labor Distribution Change Main (Restricted) </a:t>
            </a:r>
            <a:r>
              <a:rPr lang="en-US" sz="1400" dirty="0"/>
              <a:t>- would be used if the person you are trying to change has either all Main Campus restricted indices or a combination of Main Campus unrestricted and restricted indices. This person has </a:t>
            </a:r>
            <a:r>
              <a:rPr lang="en-US" sz="1400" i="1" u="sng" dirty="0"/>
              <a:t>NO HSC indices.</a:t>
            </a:r>
            <a:r>
              <a:rPr lang="en-US" sz="1400" dirty="0"/>
              <a:t>  This will auto-populate the Main Campus C&amp;G approvers on the EPAF screen.</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50359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D89D-8DFA-42D8-889D-CDB6369937B5}"/>
              </a:ext>
            </a:extLst>
          </p:cNvPr>
          <p:cNvSpPr>
            <a:spLocks noGrp="1"/>
          </p:cNvSpPr>
          <p:nvPr>
            <p:ph type="title"/>
          </p:nvPr>
        </p:nvSpPr>
        <p:spPr/>
        <p:txBody>
          <a:bodyPr/>
          <a:lstStyle/>
          <a:p>
            <a:r>
              <a:rPr lang="en-US" dirty="0"/>
              <a:t>FUND</a:t>
            </a:r>
          </a:p>
        </p:txBody>
      </p:sp>
      <p:sp>
        <p:nvSpPr>
          <p:cNvPr id="3" name="Content Placeholder 2">
            <a:extLst>
              <a:ext uri="{FF2B5EF4-FFF2-40B4-BE49-F238E27FC236}">
                <a16:creationId xmlns:a16="http://schemas.microsoft.com/office/drawing/2014/main" id="{A1049143-A1E4-4BA0-BE8B-425D71FB4ED9}"/>
              </a:ext>
            </a:extLst>
          </p:cNvPr>
          <p:cNvSpPr>
            <a:spLocks noGrp="1"/>
          </p:cNvSpPr>
          <p:nvPr>
            <p:ph idx="1"/>
          </p:nvPr>
        </p:nvSpPr>
        <p:spPr>
          <a:xfrm>
            <a:off x="2589212" y="1258349"/>
            <a:ext cx="8915400" cy="5419288"/>
          </a:xfrm>
        </p:spPr>
        <p:txBody>
          <a:bodyPr>
            <a:normAutofit fontScale="85000" lnSpcReduction="10000"/>
          </a:bodyPr>
          <a:lstStyle/>
          <a:p>
            <a:r>
              <a:rPr lang="en-US" dirty="0"/>
              <a:t>There are four designations of funds – but the main ones are Restricted and Unrestricted.  You can tell the difference because Unrestricted funds will always have a “U” after the first digit.  The first digit is based on the location of the fund – “</a:t>
            </a:r>
            <a:r>
              <a:rPr lang="en-US" dirty="0">
                <a:highlight>
                  <a:srgbClr val="FF00FF"/>
                </a:highlight>
              </a:rPr>
              <a:t>2</a:t>
            </a:r>
            <a:r>
              <a:rPr lang="en-US" dirty="0"/>
              <a:t>” is for main campus and “</a:t>
            </a:r>
            <a:r>
              <a:rPr lang="en-US" dirty="0">
                <a:highlight>
                  <a:srgbClr val="FFFF00"/>
                </a:highlight>
              </a:rPr>
              <a:t>3</a:t>
            </a:r>
            <a:r>
              <a:rPr lang="en-US" dirty="0"/>
              <a:t>” is for HSC </a:t>
            </a:r>
          </a:p>
          <a:p>
            <a:pPr lvl="1"/>
            <a:r>
              <a:rPr lang="en-US" sz="1400" dirty="0"/>
              <a:t>(it is doubtful you would need these but “4” is for Gallup Campus, “5” is for Los Alamos Campus, “6” is for Valencia Campus, “7” is for Taos Campus)</a:t>
            </a:r>
          </a:p>
          <a:p>
            <a:pPr marL="457200" lvl="1" indent="0">
              <a:buNone/>
            </a:pPr>
            <a:endParaRPr lang="en-US" sz="1400" dirty="0"/>
          </a:p>
          <a:p>
            <a:r>
              <a:rPr lang="en-US" dirty="0"/>
              <a:t>The second character of a fund indicates the type of fund.</a:t>
            </a:r>
          </a:p>
          <a:p>
            <a:pPr lvl="1"/>
            <a:r>
              <a:rPr lang="en-US" dirty="0"/>
              <a:t>Unrestricted - U</a:t>
            </a:r>
            <a:br>
              <a:rPr lang="en-US" dirty="0"/>
            </a:br>
            <a:r>
              <a:rPr lang="en-US" dirty="0"/>
              <a:t>Restricted – alpha-numeric</a:t>
            </a:r>
            <a:br>
              <a:rPr lang="en-US" dirty="0"/>
            </a:br>
            <a:r>
              <a:rPr lang="en-US" dirty="0"/>
              <a:t>Endowment - E</a:t>
            </a:r>
            <a:br>
              <a:rPr lang="en-US" dirty="0"/>
            </a:br>
            <a:r>
              <a:rPr lang="en-US" dirty="0"/>
              <a:t>Plant – P</a:t>
            </a:r>
          </a:p>
          <a:p>
            <a:r>
              <a:rPr lang="en-US" dirty="0"/>
              <a:t>An example of Unrestricted would be </a:t>
            </a:r>
            <a:r>
              <a:rPr lang="en-US" u="sng" dirty="0">
                <a:highlight>
                  <a:srgbClr val="FF00FF"/>
                </a:highlight>
              </a:rPr>
              <a:t>2U</a:t>
            </a:r>
            <a:r>
              <a:rPr lang="en-US" dirty="0"/>
              <a:t>0224 which is </a:t>
            </a:r>
            <a:r>
              <a:rPr lang="en-US" dirty="0">
                <a:highlight>
                  <a:srgbClr val="FF00FF"/>
                </a:highlight>
              </a:rPr>
              <a:t>Main</a:t>
            </a:r>
            <a:r>
              <a:rPr lang="en-US" dirty="0"/>
              <a:t> Campus’ primary Instructional &amp; General fund (I&amp;G) or </a:t>
            </a:r>
            <a:r>
              <a:rPr lang="en-US" u="sng" dirty="0">
                <a:highlight>
                  <a:srgbClr val="FFFF00"/>
                </a:highlight>
              </a:rPr>
              <a:t>3U</a:t>
            </a:r>
            <a:r>
              <a:rPr lang="en-US" dirty="0"/>
              <a:t>0044 which is </a:t>
            </a:r>
            <a:r>
              <a:rPr lang="en-US" dirty="0">
                <a:highlight>
                  <a:srgbClr val="FFFF00"/>
                </a:highlight>
              </a:rPr>
              <a:t>HSC</a:t>
            </a:r>
            <a:r>
              <a:rPr lang="en-US" dirty="0"/>
              <a:t> Campus’ primary I&amp;G fund. </a:t>
            </a:r>
          </a:p>
          <a:p>
            <a:r>
              <a:rPr lang="en-US" dirty="0"/>
              <a:t>An example of a Restricted fund would be 3FC50.  This funds belongs to Grant </a:t>
            </a:r>
            <a:r>
              <a:rPr lang="en-US" dirty="0">
                <a:highlight>
                  <a:srgbClr val="FFFF00"/>
                </a:highlight>
              </a:rPr>
              <a:t>3</a:t>
            </a:r>
            <a:r>
              <a:rPr lang="en-US" dirty="0">
                <a:highlight>
                  <a:srgbClr val="FF0000"/>
                </a:highlight>
              </a:rPr>
              <a:t>R</a:t>
            </a:r>
            <a:r>
              <a:rPr lang="en-US" dirty="0"/>
              <a:t>FC5.  The </a:t>
            </a:r>
            <a:r>
              <a:rPr lang="en-US" dirty="0">
                <a:highlight>
                  <a:srgbClr val="FF0000"/>
                </a:highlight>
              </a:rPr>
              <a:t>R</a:t>
            </a:r>
            <a:r>
              <a:rPr lang="en-US" dirty="0"/>
              <a:t> is for restricted and the </a:t>
            </a:r>
            <a:r>
              <a:rPr lang="en-US" dirty="0">
                <a:highlight>
                  <a:srgbClr val="FFFF00"/>
                </a:highlight>
              </a:rPr>
              <a:t>3</a:t>
            </a:r>
            <a:r>
              <a:rPr lang="en-US" dirty="0"/>
              <a:t> is for HSC campus.</a:t>
            </a:r>
          </a:p>
          <a:p>
            <a:r>
              <a:rPr lang="en-US" dirty="0"/>
              <a:t>An example of Endowment fund would be 3E515 – the TRU Baker Endowment, the Endowed Funds also have special Program codes that would look like P3E for the HSC.  </a:t>
            </a:r>
          </a:p>
          <a:p>
            <a:r>
              <a:rPr lang="en-US" dirty="0"/>
              <a:t>Non-Endowed funds go into 3U0002 but a special Program Designation – P3N for HSC funds. </a:t>
            </a:r>
          </a:p>
        </p:txBody>
      </p:sp>
    </p:spTree>
    <p:extLst>
      <p:ext uri="{BB962C8B-B14F-4D97-AF65-F5344CB8AC3E}">
        <p14:creationId xmlns:p14="http://schemas.microsoft.com/office/powerpoint/2010/main" val="4104199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1F9A-71E4-CC31-F54F-67A5B0A01CAA}"/>
              </a:ext>
            </a:extLst>
          </p:cNvPr>
          <p:cNvSpPr>
            <a:spLocks noGrp="1"/>
          </p:cNvSpPr>
          <p:nvPr>
            <p:ph type="title"/>
          </p:nvPr>
        </p:nvSpPr>
        <p:spPr/>
        <p:txBody>
          <a:bodyPr/>
          <a:lstStyle/>
          <a:p>
            <a:r>
              <a:rPr lang="en-US" b="1" dirty="0">
                <a:solidFill>
                  <a:srgbClr val="C00000"/>
                </a:solidFill>
              </a:rPr>
              <a:t>P</a:t>
            </a:r>
            <a:r>
              <a:rPr lang="en-US" dirty="0"/>
              <a:t>HAREDS </a:t>
            </a:r>
          </a:p>
        </p:txBody>
      </p:sp>
      <p:sp>
        <p:nvSpPr>
          <p:cNvPr id="3" name="Content Placeholder 2">
            <a:extLst>
              <a:ext uri="{FF2B5EF4-FFF2-40B4-BE49-F238E27FC236}">
                <a16:creationId xmlns:a16="http://schemas.microsoft.com/office/drawing/2014/main" id="{86E96887-EDB3-CF6F-38D1-AC25C6949654}"/>
              </a:ext>
            </a:extLst>
          </p:cNvPr>
          <p:cNvSpPr>
            <a:spLocks noGrp="1"/>
          </p:cNvSpPr>
          <p:nvPr>
            <p:ph idx="1"/>
          </p:nvPr>
        </p:nvSpPr>
        <p:spPr>
          <a:xfrm>
            <a:off x="2589212" y="1317009"/>
            <a:ext cx="8915400" cy="5227092"/>
          </a:xfrm>
        </p:spPr>
        <p:txBody>
          <a:bodyPr/>
          <a:lstStyle/>
          <a:p>
            <a:r>
              <a:rPr lang="en-US" dirty="0"/>
              <a:t>When you need to change the past allocation for a person, you can process a PHAREDS for them.  This can be accomplished in Banner or </a:t>
            </a:r>
            <a:r>
              <a:rPr lang="en-US" dirty="0" err="1"/>
              <a:t>Loboweb</a:t>
            </a:r>
            <a:r>
              <a:rPr lang="en-US" dirty="0"/>
              <a:t>.</a:t>
            </a:r>
          </a:p>
          <a:p>
            <a:pPr lvl="1"/>
            <a:r>
              <a:rPr lang="en-US" dirty="0"/>
              <a:t>In Banner, you can see the payroll periods for the person that you need to change.  If a payroll period has completed and posted, it will be marked as “70” under disposition.</a:t>
            </a:r>
          </a:p>
          <a:p>
            <a:pPr lvl="1"/>
            <a:endParaRPr lang="en-US" dirty="0"/>
          </a:p>
          <a:p>
            <a:pPr lvl="1"/>
            <a:endParaRPr lang="en-US" dirty="0"/>
          </a:p>
          <a:p>
            <a:pPr lvl="1"/>
            <a:endParaRPr lang="en-US" dirty="0"/>
          </a:p>
          <a:p>
            <a:pPr lvl="1"/>
            <a:r>
              <a:rPr lang="en-US" dirty="0"/>
              <a:t>In the example above, no changes have been made to 2R21 – as the sequence is “0”.</a:t>
            </a:r>
          </a:p>
        </p:txBody>
      </p:sp>
      <p:pic>
        <p:nvPicPr>
          <p:cNvPr id="7" name="Picture 6">
            <a:extLst>
              <a:ext uri="{FF2B5EF4-FFF2-40B4-BE49-F238E27FC236}">
                <a16:creationId xmlns:a16="http://schemas.microsoft.com/office/drawing/2014/main" id="{4133CA65-CBFA-D543-2979-24857822ABF7}"/>
              </a:ext>
            </a:extLst>
          </p:cNvPr>
          <p:cNvPicPr>
            <a:picLocks noChangeAspect="1"/>
          </p:cNvPicPr>
          <p:nvPr/>
        </p:nvPicPr>
        <p:blipFill>
          <a:blip r:embed="rId2"/>
          <a:stretch>
            <a:fillRect/>
          </a:stretch>
        </p:blipFill>
        <p:spPr>
          <a:xfrm>
            <a:off x="2995927" y="3101498"/>
            <a:ext cx="8508685" cy="1025233"/>
          </a:xfrm>
          <a:prstGeom prst="rect">
            <a:avLst/>
          </a:prstGeom>
        </p:spPr>
      </p:pic>
    </p:spTree>
    <p:extLst>
      <p:ext uri="{BB962C8B-B14F-4D97-AF65-F5344CB8AC3E}">
        <p14:creationId xmlns:p14="http://schemas.microsoft.com/office/powerpoint/2010/main" val="540103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A6ECE0-1E2A-A1BB-3024-A5D883CCB021}"/>
              </a:ext>
            </a:extLst>
          </p:cNvPr>
          <p:cNvSpPr>
            <a:spLocks noGrp="1"/>
          </p:cNvSpPr>
          <p:nvPr>
            <p:ph type="title"/>
          </p:nvPr>
        </p:nvSpPr>
        <p:spPr>
          <a:xfrm>
            <a:off x="2592925" y="624110"/>
            <a:ext cx="8911687" cy="699723"/>
          </a:xfrm>
        </p:spPr>
        <p:txBody>
          <a:bodyPr/>
          <a:lstStyle/>
          <a:p>
            <a:r>
              <a:rPr lang="en-US" b="1" dirty="0">
                <a:solidFill>
                  <a:srgbClr val="C00000"/>
                </a:solidFill>
              </a:rPr>
              <a:t>P</a:t>
            </a:r>
            <a:r>
              <a:rPr lang="en-US" dirty="0"/>
              <a:t>HAREDS  continued</a:t>
            </a:r>
          </a:p>
        </p:txBody>
      </p:sp>
      <p:sp>
        <p:nvSpPr>
          <p:cNvPr id="7" name="Title 5">
            <a:extLst>
              <a:ext uri="{FF2B5EF4-FFF2-40B4-BE49-F238E27FC236}">
                <a16:creationId xmlns:a16="http://schemas.microsoft.com/office/drawing/2014/main" id="{E2955ECA-1EE3-0A54-FD6C-AB0EB8DC867D}"/>
              </a:ext>
            </a:extLst>
          </p:cNvPr>
          <p:cNvSpPr txBox="1">
            <a:spLocks/>
          </p:cNvSpPr>
          <p:nvPr/>
        </p:nvSpPr>
        <p:spPr>
          <a:xfrm>
            <a:off x="2540609" y="1513910"/>
            <a:ext cx="8911687" cy="41703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TextBox 8">
            <a:extLst>
              <a:ext uri="{FF2B5EF4-FFF2-40B4-BE49-F238E27FC236}">
                <a16:creationId xmlns:a16="http://schemas.microsoft.com/office/drawing/2014/main" id="{FAB393A2-1B68-8D56-1BDD-3BEFDE94BB66}"/>
              </a:ext>
            </a:extLst>
          </p:cNvPr>
          <p:cNvSpPr txBox="1"/>
          <p:nvPr/>
        </p:nvSpPr>
        <p:spPr>
          <a:xfrm>
            <a:off x="2165683" y="1277839"/>
            <a:ext cx="9338929" cy="1077218"/>
          </a:xfrm>
          <a:prstGeom prst="rect">
            <a:avLst/>
          </a:prstGeom>
          <a:noFill/>
        </p:spPr>
        <p:txBody>
          <a:bodyPr wrap="square">
            <a:spAutoFit/>
          </a:bodyPr>
          <a:lstStyle/>
          <a:p>
            <a:pPr lvl="1"/>
            <a:r>
              <a:rPr lang="en-US" sz="1600" dirty="0"/>
              <a:t>Once a change has been made to a payroll period, you will see a sequence “1” which voids out the original entry (sequence “0”) and then a sequence “2” which replaces the original entry with the changes that were needed.  After the PHAREDS has been fully processed, all the dispositions will be “70”.</a:t>
            </a:r>
          </a:p>
        </p:txBody>
      </p:sp>
      <p:sp>
        <p:nvSpPr>
          <p:cNvPr id="12" name="TextBox 11">
            <a:extLst>
              <a:ext uri="{FF2B5EF4-FFF2-40B4-BE49-F238E27FC236}">
                <a16:creationId xmlns:a16="http://schemas.microsoft.com/office/drawing/2014/main" id="{70443D8B-6133-8C16-A7D0-2071C49EDF29}"/>
              </a:ext>
            </a:extLst>
          </p:cNvPr>
          <p:cNvSpPr txBox="1"/>
          <p:nvPr/>
        </p:nvSpPr>
        <p:spPr>
          <a:xfrm>
            <a:off x="2219824" y="4357203"/>
            <a:ext cx="9232471" cy="369332"/>
          </a:xfrm>
          <a:prstGeom prst="rect">
            <a:avLst/>
          </a:prstGeom>
          <a:noFill/>
        </p:spPr>
        <p:txBody>
          <a:bodyPr wrap="square">
            <a:spAutoFit/>
          </a:bodyPr>
          <a:lstStyle/>
          <a:p>
            <a:pPr lvl="1"/>
            <a:r>
              <a:rPr lang="en-US" sz="1800" dirty="0"/>
              <a:t>In the above example, 2R14 has a disposition of “48”</a:t>
            </a:r>
          </a:p>
        </p:txBody>
      </p:sp>
      <p:pic>
        <p:nvPicPr>
          <p:cNvPr id="16" name="Picture 15">
            <a:extLst>
              <a:ext uri="{FF2B5EF4-FFF2-40B4-BE49-F238E27FC236}">
                <a16:creationId xmlns:a16="http://schemas.microsoft.com/office/drawing/2014/main" id="{FC54F158-8701-0DC2-75BF-7130842DC18A}"/>
              </a:ext>
            </a:extLst>
          </p:cNvPr>
          <p:cNvPicPr>
            <a:picLocks noChangeAspect="1"/>
          </p:cNvPicPr>
          <p:nvPr/>
        </p:nvPicPr>
        <p:blipFill>
          <a:blip r:embed="rId2"/>
          <a:stretch>
            <a:fillRect/>
          </a:stretch>
        </p:blipFill>
        <p:spPr>
          <a:xfrm>
            <a:off x="2747017" y="2450095"/>
            <a:ext cx="6697965" cy="2526610"/>
          </a:xfrm>
          <a:prstGeom prst="rect">
            <a:avLst/>
          </a:prstGeom>
        </p:spPr>
      </p:pic>
      <p:sp>
        <p:nvSpPr>
          <p:cNvPr id="20" name="TextBox 19">
            <a:extLst>
              <a:ext uri="{FF2B5EF4-FFF2-40B4-BE49-F238E27FC236}">
                <a16:creationId xmlns:a16="http://schemas.microsoft.com/office/drawing/2014/main" id="{B2228FBD-A734-BA8A-2A6A-BD4F50E9C126}"/>
              </a:ext>
            </a:extLst>
          </p:cNvPr>
          <p:cNvSpPr txBox="1"/>
          <p:nvPr/>
        </p:nvSpPr>
        <p:spPr>
          <a:xfrm>
            <a:off x="2219824" y="4976705"/>
            <a:ext cx="9541044" cy="1600438"/>
          </a:xfrm>
          <a:prstGeom prst="rect">
            <a:avLst/>
          </a:prstGeom>
          <a:noFill/>
        </p:spPr>
        <p:txBody>
          <a:bodyPr wrap="square">
            <a:spAutoFit/>
          </a:bodyPr>
          <a:lstStyle/>
          <a:p>
            <a:pPr lvl="1"/>
            <a:r>
              <a:rPr lang="en-US" sz="1400" dirty="0"/>
              <a:t>In the above example, payroll 2R14 has been corrected twice – there is a sequence 3 &amp; 4.  The disposition is “48” as this redistribution has not been approved by Contracts &amp; Grants yet.  If the disposition was “60”, that would mean the redistribution does not touch restricted indices and would only need to be approved by Unrestricted Accounting.</a:t>
            </a:r>
          </a:p>
          <a:p>
            <a:pPr lvl="1"/>
            <a:endParaRPr lang="en-US" sz="1400" dirty="0"/>
          </a:p>
          <a:p>
            <a:pPr lvl="1"/>
            <a:r>
              <a:rPr lang="en-US" sz="1400" dirty="0"/>
              <a:t>If you see disposition “47”, the means the redistribution has not been submitted and still needs to be finalized/saved and submitted.  In “47”, you can make changes still. </a:t>
            </a:r>
          </a:p>
        </p:txBody>
      </p:sp>
    </p:spTree>
    <p:extLst>
      <p:ext uri="{BB962C8B-B14F-4D97-AF65-F5344CB8AC3E}">
        <p14:creationId xmlns:p14="http://schemas.microsoft.com/office/powerpoint/2010/main" val="2414019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1ECE-DCBC-BADC-BEE3-29B8F0F8356D}"/>
              </a:ext>
            </a:extLst>
          </p:cNvPr>
          <p:cNvSpPr>
            <a:spLocks noGrp="1"/>
          </p:cNvSpPr>
          <p:nvPr>
            <p:ph type="title"/>
          </p:nvPr>
        </p:nvSpPr>
        <p:spPr/>
        <p:txBody>
          <a:bodyPr/>
          <a:lstStyle/>
          <a:p>
            <a:r>
              <a:rPr lang="en-US" dirty="0"/>
              <a:t>Banner screens - Financial</a:t>
            </a:r>
          </a:p>
        </p:txBody>
      </p:sp>
      <p:sp>
        <p:nvSpPr>
          <p:cNvPr id="3" name="Content Placeholder 2">
            <a:extLst>
              <a:ext uri="{FF2B5EF4-FFF2-40B4-BE49-F238E27FC236}">
                <a16:creationId xmlns:a16="http://schemas.microsoft.com/office/drawing/2014/main" id="{45D547AD-9D17-9379-9E8F-C9203A50E9CF}"/>
              </a:ext>
            </a:extLst>
          </p:cNvPr>
          <p:cNvSpPr>
            <a:spLocks noGrp="1"/>
          </p:cNvSpPr>
          <p:nvPr>
            <p:ph idx="1"/>
          </p:nvPr>
        </p:nvSpPr>
        <p:spPr>
          <a:xfrm>
            <a:off x="2589212" y="1515979"/>
            <a:ext cx="8915400" cy="4395243"/>
          </a:xfrm>
        </p:spPr>
        <p:txBody>
          <a:bodyPr>
            <a:normAutofit/>
          </a:bodyPr>
          <a:lstStyle/>
          <a:p>
            <a:r>
              <a:rPr lang="en-US" dirty="0"/>
              <a:t>FGIBDST – Organization Budget Status</a:t>
            </a:r>
          </a:p>
          <a:p>
            <a:pPr lvl="1"/>
            <a:r>
              <a:rPr lang="en-US" dirty="0"/>
              <a:t>I use this screen to look at the budget, actual expenses to date, and encumbrances for my </a:t>
            </a:r>
            <a:r>
              <a:rPr lang="en-US" dirty="0">
                <a:highlight>
                  <a:srgbClr val="FFFF00"/>
                </a:highlight>
              </a:rPr>
              <a:t>UNRESTRICTED</a:t>
            </a:r>
            <a:r>
              <a:rPr lang="en-US" dirty="0"/>
              <a:t> indices.  </a:t>
            </a:r>
          </a:p>
          <a:p>
            <a:pPr lvl="2"/>
            <a:r>
              <a:rPr lang="en-US" dirty="0"/>
              <a:t>You can change the fiscal year to look at prior years – this is helpful when looking at projections or planning the future by looking at the trends of the past</a:t>
            </a:r>
          </a:p>
          <a:p>
            <a:pPr lvl="2"/>
            <a:endParaRPr lang="en-US" dirty="0"/>
          </a:p>
          <a:p>
            <a:pPr lvl="2"/>
            <a:endParaRPr lang="en-US" dirty="0"/>
          </a:p>
          <a:p>
            <a:pPr lvl="1"/>
            <a:endParaRPr lang="en-US" dirty="0"/>
          </a:p>
        </p:txBody>
      </p:sp>
      <p:pic>
        <p:nvPicPr>
          <p:cNvPr id="5" name="Picture 4">
            <a:extLst>
              <a:ext uri="{FF2B5EF4-FFF2-40B4-BE49-F238E27FC236}">
                <a16:creationId xmlns:a16="http://schemas.microsoft.com/office/drawing/2014/main" id="{DEED62F9-C65D-4467-AFC0-EE009B32A126}"/>
              </a:ext>
            </a:extLst>
          </p:cNvPr>
          <p:cNvPicPr>
            <a:picLocks noChangeAspect="1"/>
          </p:cNvPicPr>
          <p:nvPr/>
        </p:nvPicPr>
        <p:blipFill>
          <a:blip r:embed="rId2"/>
          <a:stretch>
            <a:fillRect/>
          </a:stretch>
        </p:blipFill>
        <p:spPr>
          <a:xfrm>
            <a:off x="2763760" y="3256574"/>
            <a:ext cx="7501026" cy="2386209"/>
          </a:xfrm>
          <a:prstGeom prst="rect">
            <a:avLst/>
          </a:prstGeom>
        </p:spPr>
      </p:pic>
    </p:spTree>
    <p:extLst>
      <p:ext uri="{BB962C8B-B14F-4D97-AF65-F5344CB8AC3E}">
        <p14:creationId xmlns:p14="http://schemas.microsoft.com/office/powerpoint/2010/main" val="3598954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BB18-E034-7AB2-5C19-1A7EB7786E13}"/>
              </a:ext>
            </a:extLst>
          </p:cNvPr>
          <p:cNvSpPr>
            <a:spLocks noGrp="1"/>
          </p:cNvSpPr>
          <p:nvPr>
            <p:ph type="title"/>
          </p:nvPr>
        </p:nvSpPr>
        <p:spPr>
          <a:xfrm>
            <a:off x="2592925" y="624110"/>
            <a:ext cx="8849107" cy="621158"/>
          </a:xfrm>
        </p:spPr>
        <p:txBody>
          <a:bodyPr>
            <a:normAutofit fontScale="90000"/>
          </a:bodyPr>
          <a:lstStyle/>
          <a:p>
            <a:r>
              <a:rPr lang="en-US" dirty="0"/>
              <a:t>Banner screens – Financial</a:t>
            </a:r>
          </a:p>
        </p:txBody>
      </p:sp>
      <p:sp>
        <p:nvSpPr>
          <p:cNvPr id="3" name="Content Placeholder 2">
            <a:extLst>
              <a:ext uri="{FF2B5EF4-FFF2-40B4-BE49-F238E27FC236}">
                <a16:creationId xmlns:a16="http://schemas.microsoft.com/office/drawing/2014/main" id="{9F437DA0-334E-4510-256C-ED6BD99ADE63}"/>
              </a:ext>
            </a:extLst>
          </p:cNvPr>
          <p:cNvSpPr>
            <a:spLocks noGrp="1"/>
          </p:cNvSpPr>
          <p:nvPr>
            <p:ph idx="1"/>
          </p:nvPr>
        </p:nvSpPr>
        <p:spPr>
          <a:xfrm>
            <a:off x="2592925" y="1161964"/>
            <a:ext cx="8915400" cy="3031811"/>
          </a:xfrm>
        </p:spPr>
        <p:txBody>
          <a:bodyPr/>
          <a:lstStyle/>
          <a:p>
            <a:r>
              <a:rPr lang="en-US" sz="1600" dirty="0"/>
              <a:t>FRIGITD – Grant Inception to Date</a:t>
            </a:r>
          </a:p>
          <a:p>
            <a:pPr lvl="1"/>
            <a:r>
              <a:rPr lang="en-US" sz="1400" dirty="0"/>
              <a:t>I used this screen to I use this screen to look at the budget, actual expenses to date, and encumbrances for my </a:t>
            </a:r>
            <a:r>
              <a:rPr lang="en-US" sz="1400" dirty="0">
                <a:highlight>
                  <a:srgbClr val="FF00FF"/>
                </a:highlight>
              </a:rPr>
              <a:t>RESTRICTED</a:t>
            </a:r>
            <a:r>
              <a:rPr lang="en-US" sz="1400" dirty="0"/>
              <a:t> indices (grants, contracts, </a:t>
            </a:r>
            <a:r>
              <a:rPr lang="en-US" sz="1400" dirty="0" err="1"/>
              <a:t>etc</a:t>
            </a:r>
            <a:r>
              <a:rPr lang="en-US" sz="1400" dirty="0"/>
              <a:t>).</a:t>
            </a:r>
          </a:p>
          <a:p>
            <a:pPr lvl="2"/>
            <a:r>
              <a:rPr lang="en-US" sz="1200" dirty="0"/>
              <a:t>You can search from inception to date, just one month, a range of months</a:t>
            </a:r>
          </a:p>
          <a:p>
            <a:pPr lvl="2"/>
            <a:r>
              <a:rPr lang="en-US" sz="1200" dirty="0"/>
              <a:t>I typically search by INDEX</a:t>
            </a:r>
          </a:p>
          <a:p>
            <a:pPr lvl="2"/>
            <a:r>
              <a:rPr lang="en-US" sz="1200" dirty="0"/>
              <a:t>The “include Revenue: checkbox is helpful to see how much we have invoiced for a time period</a:t>
            </a:r>
          </a:p>
          <a:p>
            <a:pPr lvl="2"/>
            <a:r>
              <a:rPr lang="en-US" sz="1200" dirty="0"/>
              <a:t>If you choose to search by GRANT number (versus index), a helpful checkbox might be the “Funds Summary” as it will SUM all of the indices in a fund together and then you can scroll through each fund within the grant.  </a:t>
            </a:r>
          </a:p>
          <a:p>
            <a:pPr marL="1371600" lvl="3" indent="0">
              <a:buNone/>
            </a:pPr>
            <a:r>
              <a:rPr lang="en-US" sz="1100" dirty="0"/>
              <a:t>**If you are searching by index – tab through to the index box, enter the index, and then hit tab twice to ensure the correct FOPAL elements populate**</a:t>
            </a:r>
          </a:p>
          <a:p>
            <a:endParaRPr lang="en-US" dirty="0"/>
          </a:p>
        </p:txBody>
      </p:sp>
      <p:pic>
        <p:nvPicPr>
          <p:cNvPr id="5" name="Picture 4">
            <a:extLst>
              <a:ext uri="{FF2B5EF4-FFF2-40B4-BE49-F238E27FC236}">
                <a16:creationId xmlns:a16="http://schemas.microsoft.com/office/drawing/2014/main" id="{591E13C4-750C-2756-9EC3-6A77DECF98BF}"/>
              </a:ext>
            </a:extLst>
          </p:cNvPr>
          <p:cNvPicPr>
            <a:picLocks noChangeAspect="1"/>
          </p:cNvPicPr>
          <p:nvPr/>
        </p:nvPicPr>
        <p:blipFill>
          <a:blip r:embed="rId2"/>
          <a:stretch>
            <a:fillRect/>
          </a:stretch>
        </p:blipFill>
        <p:spPr>
          <a:xfrm>
            <a:off x="211540" y="4193776"/>
            <a:ext cx="4879075" cy="969560"/>
          </a:xfrm>
          <a:prstGeom prst="rect">
            <a:avLst/>
          </a:prstGeom>
        </p:spPr>
      </p:pic>
      <p:pic>
        <p:nvPicPr>
          <p:cNvPr id="7" name="Picture 6">
            <a:extLst>
              <a:ext uri="{FF2B5EF4-FFF2-40B4-BE49-F238E27FC236}">
                <a16:creationId xmlns:a16="http://schemas.microsoft.com/office/drawing/2014/main" id="{AF1D2A46-F563-9A12-4047-0A912378BEAF}"/>
              </a:ext>
            </a:extLst>
          </p:cNvPr>
          <p:cNvPicPr>
            <a:picLocks noChangeAspect="1"/>
          </p:cNvPicPr>
          <p:nvPr/>
        </p:nvPicPr>
        <p:blipFill>
          <a:blip r:embed="rId3"/>
          <a:stretch>
            <a:fillRect/>
          </a:stretch>
        </p:blipFill>
        <p:spPr>
          <a:xfrm>
            <a:off x="5281684" y="4193775"/>
            <a:ext cx="6574757" cy="2483383"/>
          </a:xfrm>
          <a:prstGeom prst="rect">
            <a:avLst/>
          </a:prstGeom>
        </p:spPr>
      </p:pic>
    </p:spTree>
    <p:extLst>
      <p:ext uri="{BB962C8B-B14F-4D97-AF65-F5344CB8AC3E}">
        <p14:creationId xmlns:p14="http://schemas.microsoft.com/office/powerpoint/2010/main" val="189903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7142-1892-B06D-BEC2-ADBDEDEF242C}"/>
              </a:ext>
            </a:extLst>
          </p:cNvPr>
          <p:cNvSpPr>
            <a:spLocks noGrp="1"/>
          </p:cNvSpPr>
          <p:nvPr>
            <p:ph type="title"/>
          </p:nvPr>
        </p:nvSpPr>
        <p:spPr>
          <a:xfrm>
            <a:off x="2499538" y="623166"/>
            <a:ext cx="8911687" cy="1280890"/>
          </a:xfrm>
        </p:spPr>
        <p:txBody>
          <a:bodyPr/>
          <a:lstStyle/>
          <a:p>
            <a:r>
              <a:rPr lang="en-US" dirty="0"/>
              <a:t>NSF – Insufficient Funds</a:t>
            </a:r>
          </a:p>
        </p:txBody>
      </p:sp>
      <p:sp>
        <p:nvSpPr>
          <p:cNvPr id="6" name="Text Placeholder 5">
            <a:extLst>
              <a:ext uri="{FF2B5EF4-FFF2-40B4-BE49-F238E27FC236}">
                <a16:creationId xmlns:a16="http://schemas.microsoft.com/office/drawing/2014/main" id="{1930F5F8-117D-A74F-C8CE-DCCE36D57BD3}"/>
              </a:ext>
            </a:extLst>
          </p:cNvPr>
          <p:cNvSpPr>
            <a:spLocks noGrp="1"/>
          </p:cNvSpPr>
          <p:nvPr>
            <p:ph sz="half" idx="2"/>
          </p:nvPr>
        </p:nvSpPr>
        <p:spPr>
          <a:xfrm>
            <a:off x="6992750" y="1664557"/>
            <a:ext cx="4313864" cy="3777622"/>
          </a:xfrm>
        </p:spPr>
        <p:txBody>
          <a:bodyPr/>
          <a:lstStyle/>
          <a:p>
            <a:r>
              <a:rPr lang="en-US" dirty="0"/>
              <a:t>You go to FGIBDST and see that the index has the </a:t>
            </a:r>
            <a:r>
              <a:rPr lang="en-US" dirty="0">
                <a:highlight>
                  <a:srgbClr val="FFFF00"/>
                </a:highlight>
              </a:rPr>
              <a:t>budget available overall and in the account code line</a:t>
            </a:r>
            <a:r>
              <a:rPr lang="en-US" dirty="0"/>
              <a:t>.  The index also has funds available in </a:t>
            </a:r>
            <a:r>
              <a:rPr lang="en-US" dirty="0">
                <a:solidFill>
                  <a:schemeClr val="tx1"/>
                </a:solidFill>
                <a:highlight>
                  <a:srgbClr val="00FF00"/>
                </a:highlight>
              </a:rPr>
              <a:t>totality</a:t>
            </a:r>
          </a:p>
        </p:txBody>
      </p:sp>
      <p:pic>
        <p:nvPicPr>
          <p:cNvPr id="8" name="Picture 7">
            <a:extLst>
              <a:ext uri="{FF2B5EF4-FFF2-40B4-BE49-F238E27FC236}">
                <a16:creationId xmlns:a16="http://schemas.microsoft.com/office/drawing/2014/main" id="{018B8E54-3905-F0C6-B249-C7FFE693D63F}"/>
              </a:ext>
            </a:extLst>
          </p:cNvPr>
          <p:cNvPicPr>
            <a:picLocks noChangeAspect="1"/>
          </p:cNvPicPr>
          <p:nvPr/>
        </p:nvPicPr>
        <p:blipFill>
          <a:blip r:embed="rId2"/>
          <a:stretch>
            <a:fillRect/>
          </a:stretch>
        </p:blipFill>
        <p:spPr>
          <a:xfrm>
            <a:off x="2499538" y="2175933"/>
            <a:ext cx="3373587" cy="3266246"/>
          </a:xfrm>
          <a:prstGeom prst="rect">
            <a:avLst/>
          </a:prstGeom>
        </p:spPr>
      </p:pic>
      <p:sp>
        <p:nvSpPr>
          <p:cNvPr id="13" name="TextBox 12">
            <a:extLst>
              <a:ext uri="{FF2B5EF4-FFF2-40B4-BE49-F238E27FC236}">
                <a16:creationId xmlns:a16="http://schemas.microsoft.com/office/drawing/2014/main" id="{D4551E5C-FCE6-2C62-F15F-B5308F50766B}"/>
              </a:ext>
            </a:extLst>
          </p:cNvPr>
          <p:cNvSpPr txBox="1"/>
          <p:nvPr/>
        </p:nvSpPr>
        <p:spPr>
          <a:xfrm>
            <a:off x="2499538" y="1202892"/>
            <a:ext cx="3447048" cy="923330"/>
          </a:xfrm>
          <a:prstGeom prst="rect">
            <a:avLst/>
          </a:prstGeom>
          <a:noFill/>
        </p:spPr>
        <p:txBody>
          <a:bodyPr wrap="square">
            <a:spAutoFit/>
          </a:bodyPr>
          <a:lstStyle/>
          <a:p>
            <a:r>
              <a:rPr lang="en-US" dirty="0"/>
              <a:t>UH-OH – you tried to submit a requisition in </a:t>
            </a:r>
            <a:r>
              <a:rPr lang="en-US" dirty="0" err="1"/>
              <a:t>lobomart</a:t>
            </a:r>
            <a:r>
              <a:rPr lang="en-US" dirty="0"/>
              <a:t> and get this error</a:t>
            </a:r>
          </a:p>
        </p:txBody>
      </p:sp>
      <p:pic>
        <p:nvPicPr>
          <p:cNvPr id="17" name="Picture 16">
            <a:extLst>
              <a:ext uri="{FF2B5EF4-FFF2-40B4-BE49-F238E27FC236}">
                <a16:creationId xmlns:a16="http://schemas.microsoft.com/office/drawing/2014/main" id="{B72A7778-9604-45B9-A6B1-901238E73CBC}"/>
              </a:ext>
            </a:extLst>
          </p:cNvPr>
          <p:cNvPicPr>
            <a:picLocks noChangeAspect="1"/>
          </p:cNvPicPr>
          <p:nvPr/>
        </p:nvPicPr>
        <p:blipFill>
          <a:blip r:embed="rId3"/>
          <a:stretch>
            <a:fillRect/>
          </a:stretch>
        </p:blipFill>
        <p:spPr>
          <a:xfrm>
            <a:off x="7479965" y="3208174"/>
            <a:ext cx="4193537" cy="1454063"/>
          </a:xfrm>
          <a:prstGeom prst="rect">
            <a:avLst/>
          </a:prstGeom>
        </p:spPr>
      </p:pic>
      <p:pic>
        <p:nvPicPr>
          <p:cNvPr id="20" name="Picture 19">
            <a:extLst>
              <a:ext uri="{FF2B5EF4-FFF2-40B4-BE49-F238E27FC236}">
                <a16:creationId xmlns:a16="http://schemas.microsoft.com/office/drawing/2014/main" id="{7CD279D0-2783-8891-8E55-575866C0D27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84786" y="4000578"/>
            <a:ext cx="1551482" cy="1551482"/>
          </a:xfrm>
          <a:prstGeom prst="rect">
            <a:avLst/>
          </a:prstGeom>
        </p:spPr>
      </p:pic>
      <p:sp>
        <p:nvSpPr>
          <p:cNvPr id="3" name="TextBox 2">
            <a:extLst>
              <a:ext uri="{FF2B5EF4-FFF2-40B4-BE49-F238E27FC236}">
                <a16:creationId xmlns:a16="http://schemas.microsoft.com/office/drawing/2014/main" id="{7E9CA004-ED10-6389-CF6B-51417B9A3D35}"/>
              </a:ext>
            </a:extLst>
          </p:cNvPr>
          <p:cNvSpPr txBox="1"/>
          <p:nvPr/>
        </p:nvSpPr>
        <p:spPr>
          <a:xfrm>
            <a:off x="7110560" y="4973905"/>
            <a:ext cx="4803648" cy="1384995"/>
          </a:xfrm>
          <a:prstGeom prst="rect">
            <a:avLst/>
          </a:prstGeom>
          <a:noFill/>
        </p:spPr>
        <p:txBody>
          <a:bodyPr wrap="square" rtlCol="0">
            <a:spAutoFit/>
          </a:bodyPr>
          <a:lstStyle/>
          <a:p>
            <a:r>
              <a:rPr lang="en-US" sz="1400" dirty="0"/>
              <a:t>Purchasing may say that sequence 1 or item 1 does not have the budget – this </a:t>
            </a:r>
            <a:r>
              <a:rPr lang="en-US" sz="1400" b="1" dirty="0"/>
              <a:t>DOES NOT </a:t>
            </a:r>
            <a:r>
              <a:rPr lang="en-US" sz="1400" dirty="0"/>
              <a:t>mean the account code does not have the budget as that is not what they see on their screen.  </a:t>
            </a:r>
            <a:r>
              <a:rPr lang="en-US" sz="1400" b="1" dirty="0">
                <a:solidFill>
                  <a:srgbClr val="FF0000"/>
                </a:solidFill>
              </a:rPr>
              <a:t>Purchasing does not operate at the granular level of account code budgeting.</a:t>
            </a:r>
          </a:p>
        </p:txBody>
      </p:sp>
      <p:sp>
        <p:nvSpPr>
          <p:cNvPr id="4" name="TextBox 3">
            <a:extLst>
              <a:ext uri="{FF2B5EF4-FFF2-40B4-BE49-F238E27FC236}">
                <a16:creationId xmlns:a16="http://schemas.microsoft.com/office/drawing/2014/main" id="{29701A04-CFAD-48B8-634A-F38F09456B29}"/>
              </a:ext>
            </a:extLst>
          </p:cNvPr>
          <p:cNvSpPr txBox="1"/>
          <p:nvPr/>
        </p:nvSpPr>
        <p:spPr>
          <a:xfrm>
            <a:off x="1182314" y="5770814"/>
            <a:ext cx="5516254" cy="338554"/>
          </a:xfrm>
          <a:prstGeom prst="rect">
            <a:avLst/>
          </a:prstGeom>
          <a:noFill/>
        </p:spPr>
        <p:txBody>
          <a:bodyPr wrap="none" rtlCol="0">
            <a:spAutoFit/>
          </a:bodyPr>
          <a:lstStyle/>
          <a:p>
            <a:r>
              <a:rPr lang="en-US" sz="1600" u="sng" dirty="0">
                <a:solidFill>
                  <a:srgbClr val="00B0F0"/>
                </a:solidFill>
                <a:hlinkClick r:id="rId6">
                  <a:extLst>
                    <a:ext uri="{A12FA001-AC4F-418D-AE19-62706E023703}">
                      <ahyp:hlinkClr xmlns:ahyp="http://schemas.microsoft.com/office/drawing/2018/hyperlinkcolor" val="tx"/>
                    </a:ext>
                  </a:extLst>
                </a:hlinkClick>
              </a:rPr>
              <a:t>Microsoft Word - NSF 101_Troubleshooting Rev120325</a:t>
            </a:r>
            <a:r>
              <a:rPr lang="en-US" sz="1600" dirty="0">
                <a:solidFill>
                  <a:srgbClr val="00B0F0"/>
                </a:solidFill>
              </a:rPr>
              <a:t>  </a:t>
            </a:r>
          </a:p>
        </p:txBody>
      </p:sp>
      <p:sp>
        <p:nvSpPr>
          <p:cNvPr id="5" name="TextBox 4">
            <a:extLst>
              <a:ext uri="{FF2B5EF4-FFF2-40B4-BE49-F238E27FC236}">
                <a16:creationId xmlns:a16="http://schemas.microsoft.com/office/drawing/2014/main" id="{53240C82-39A3-4FF4-2EC5-2E00053557AE}"/>
              </a:ext>
            </a:extLst>
          </p:cNvPr>
          <p:cNvSpPr txBox="1"/>
          <p:nvPr/>
        </p:nvSpPr>
        <p:spPr>
          <a:xfrm>
            <a:off x="1204953" y="5470442"/>
            <a:ext cx="2589170" cy="369332"/>
          </a:xfrm>
          <a:prstGeom prst="rect">
            <a:avLst/>
          </a:prstGeom>
          <a:noFill/>
        </p:spPr>
        <p:txBody>
          <a:bodyPr wrap="none" rtlCol="0">
            <a:spAutoFit/>
          </a:bodyPr>
          <a:lstStyle/>
          <a:p>
            <a:r>
              <a:rPr lang="en-US" dirty="0"/>
              <a:t>Insufficient Funds SOP</a:t>
            </a:r>
          </a:p>
        </p:txBody>
      </p:sp>
    </p:spTree>
    <p:extLst>
      <p:ext uri="{BB962C8B-B14F-4D97-AF65-F5344CB8AC3E}">
        <p14:creationId xmlns:p14="http://schemas.microsoft.com/office/powerpoint/2010/main" val="2991413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9640-6C02-42EE-75BC-DFC31828CC5A}"/>
              </a:ext>
            </a:extLst>
          </p:cNvPr>
          <p:cNvSpPr>
            <a:spLocks noGrp="1"/>
          </p:cNvSpPr>
          <p:nvPr>
            <p:ph type="title"/>
          </p:nvPr>
        </p:nvSpPr>
        <p:spPr/>
        <p:txBody>
          <a:bodyPr/>
          <a:lstStyle/>
          <a:p>
            <a:r>
              <a:rPr lang="en-US" dirty="0"/>
              <a:t>NSF – Insufficient Funds</a:t>
            </a:r>
          </a:p>
        </p:txBody>
      </p:sp>
      <p:sp>
        <p:nvSpPr>
          <p:cNvPr id="5" name="Content Placeholder 4">
            <a:extLst>
              <a:ext uri="{FF2B5EF4-FFF2-40B4-BE49-F238E27FC236}">
                <a16:creationId xmlns:a16="http://schemas.microsoft.com/office/drawing/2014/main" id="{8CD3E76B-3865-A205-8862-0E853F5F22E2}"/>
              </a:ext>
            </a:extLst>
          </p:cNvPr>
          <p:cNvSpPr txBox="1">
            <a:spLocks noGrp="1"/>
          </p:cNvSpPr>
          <p:nvPr>
            <p:ph sz="half" idx="1"/>
          </p:nvPr>
        </p:nvSpPr>
        <p:spPr>
          <a:xfrm>
            <a:off x="2592924" y="1166336"/>
            <a:ext cx="8383587" cy="1477328"/>
          </a:xfrm>
          <a:prstGeom prst="rect">
            <a:avLst/>
          </a:prstGeom>
          <a:noFill/>
        </p:spPr>
        <p:txBody>
          <a:bodyPr wrap="square" rtlCol="0">
            <a:spAutoFit/>
          </a:bodyPr>
          <a:lstStyle/>
          <a:p>
            <a:r>
              <a:rPr lang="en-US" dirty="0"/>
              <a:t>Now you need to check FGIBAVL to see if your FUND has sufficient budget.  FGIBAVL is what Purchasing/</a:t>
            </a:r>
            <a:r>
              <a:rPr lang="en-US" dirty="0" err="1"/>
              <a:t>Lobomart</a:t>
            </a:r>
            <a:r>
              <a:rPr lang="en-US" dirty="0"/>
              <a:t> uses to determine if a FUND has sufficient budget and funds available.  This means that FGIBAVL most likely will NOT match FGIBDST as it will be adding ALL indices in your organization that fall under that FUND.</a:t>
            </a:r>
          </a:p>
        </p:txBody>
      </p:sp>
      <p:pic>
        <p:nvPicPr>
          <p:cNvPr id="9" name="Picture 8">
            <a:extLst>
              <a:ext uri="{FF2B5EF4-FFF2-40B4-BE49-F238E27FC236}">
                <a16:creationId xmlns:a16="http://schemas.microsoft.com/office/drawing/2014/main" id="{E7DB1927-582B-56D4-12BA-2B78249A8C2E}"/>
              </a:ext>
            </a:extLst>
          </p:cNvPr>
          <p:cNvPicPr>
            <a:picLocks noChangeAspect="1"/>
          </p:cNvPicPr>
          <p:nvPr/>
        </p:nvPicPr>
        <p:blipFill>
          <a:blip r:embed="rId2"/>
          <a:stretch>
            <a:fillRect/>
          </a:stretch>
        </p:blipFill>
        <p:spPr>
          <a:xfrm>
            <a:off x="2898250" y="2643664"/>
            <a:ext cx="7669505" cy="1218062"/>
          </a:xfrm>
          <a:prstGeom prst="rect">
            <a:avLst/>
          </a:prstGeom>
        </p:spPr>
      </p:pic>
      <p:sp>
        <p:nvSpPr>
          <p:cNvPr id="12" name="TextBox 11">
            <a:extLst>
              <a:ext uri="{FF2B5EF4-FFF2-40B4-BE49-F238E27FC236}">
                <a16:creationId xmlns:a16="http://schemas.microsoft.com/office/drawing/2014/main" id="{90881924-9B8E-B6D1-4333-47B665049A85}"/>
              </a:ext>
            </a:extLst>
          </p:cNvPr>
          <p:cNvSpPr txBox="1"/>
          <p:nvPr/>
        </p:nvSpPr>
        <p:spPr>
          <a:xfrm>
            <a:off x="2797301" y="3861726"/>
            <a:ext cx="7974831" cy="1754326"/>
          </a:xfrm>
          <a:prstGeom prst="rect">
            <a:avLst/>
          </a:prstGeom>
          <a:noFill/>
        </p:spPr>
        <p:txBody>
          <a:bodyPr wrap="square" rtlCol="0">
            <a:spAutoFit/>
          </a:bodyPr>
          <a:lstStyle/>
          <a:p>
            <a:r>
              <a:rPr lang="en-US" dirty="0"/>
              <a:t>In this scenario, FGIBAVL is adding two indices together – 281000 and 281001 to determine NSF status.  Even though 281001 has budget and funds available, because FUND 2U0006 under ORG 281B00 is in a </a:t>
            </a:r>
            <a:r>
              <a:rPr lang="en-US" dirty="0">
                <a:highlight>
                  <a:srgbClr val="FF00FF"/>
                </a:highlight>
              </a:rPr>
              <a:t>negative overall</a:t>
            </a:r>
            <a:r>
              <a:rPr lang="en-US" dirty="0"/>
              <a:t>, 281001 will not be able to process requisitions in </a:t>
            </a:r>
            <a:r>
              <a:rPr lang="en-US" dirty="0" err="1"/>
              <a:t>Lobomart</a:t>
            </a:r>
            <a:r>
              <a:rPr lang="en-US" dirty="0"/>
              <a:t> until the negative is addressed.</a:t>
            </a:r>
          </a:p>
          <a:p>
            <a:r>
              <a:rPr lang="en-US" dirty="0"/>
              <a:t>	</a:t>
            </a:r>
          </a:p>
        </p:txBody>
      </p:sp>
      <p:sp>
        <p:nvSpPr>
          <p:cNvPr id="13" name="TextBox 12">
            <a:extLst>
              <a:ext uri="{FF2B5EF4-FFF2-40B4-BE49-F238E27FC236}">
                <a16:creationId xmlns:a16="http://schemas.microsoft.com/office/drawing/2014/main" id="{1BDF32BE-FA6E-AEA0-3930-7AA0813D39D3}"/>
              </a:ext>
            </a:extLst>
          </p:cNvPr>
          <p:cNvSpPr txBox="1"/>
          <p:nvPr/>
        </p:nvSpPr>
        <p:spPr>
          <a:xfrm>
            <a:off x="3951026" y="5549051"/>
            <a:ext cx="5343099" cy="1169551"/>
          </a:xfrm>
          <a:prstGeom prst="rect">
            <a:avLst/>
          </a:prstGeom>
          <a:noFill/>
        </p:spPr>
        <p:txBody>
          <a:bodyPr wrap="square" rtlCol="0">
            <a:spAutoFit/>
          </a:bodyPr>
          <a:lstStyle/>
          <a:p>
            <a:r>
              <a:rPr lang="en-US" sz="1400" b="1" dirty="0">
                <a:solidFill>
                  <a:srgbClr val="00B0F0"/>
                </a:solidFill>
              </a:rPr>
              <a:t>This can be done by removing unnecessary encumbrances, moving expenses that perhaps should not have hit one of these indices to a more appropriate index, or by adjusting the Budget for one (or more index) within that FUND.</a:t>
            </a:r>
          </a:p>
        </p:txBody>
      </p:sp>
      <p:pic>
        <p:nvPicPr>
          <p:cNvPr id="8" name="Picture 7">
            <a:extLst>
              <a:ext uri="{FF2B5EF4-FFF2-40B4-BE49-F238E27FC236}">
                <a16:creationId xmlns:a16="http://schemas.microsoft.com/office/drawing/2014/main" id="{603D4F77-BF2C-1345-AF0B-5D20538412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47768" y="4798662"/>
            <a:ext cx="1699235" cy="1699235"/>
          </a:xfrm>
          <a:prstGeom prst="rect">
            <a:avLst/>
          </a:prstGeom>
        </p:spPr>
      </p:pic>
    </p:spTree>
    <p:extLst>
      <p:ext uri="{BB962C8B-B14F-4D97-AF65-F5344CB8AC3E}">
        <p14:creationId xmlns:p14="http://schemas.microsoft.com/office/powerpoint/2010/main" val="3414783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6DEA-B15F-2BB4-8990-DFD2CF0484B1}"/>
              </a:ext>
            </a:extLst>
          </p:cNvPr>
          <p:cNvSpPr>
            <a:spLocks noGrp="1"/>
          </p:cNvSpPr>
          <p:nvPr>
            <p:ph type="title"/>
          </p:nvPr>
        </p:nvSpPr>
        <p:spPr/>
        <p:txBody>
          <a:bodyPr/>
          <a:lstStyle/>
          <a:p>
            <a:r>
              <a:rPr lang="en-US" dirty="0"/>
              <a:t>Buying Capital Equipment</a:t>
            </a:r>
          </a:p>
        </p:txBody>
      </p:sp>
      <p:pic>
        <p:nvPicPr>
          <p:cNvPr id="6" name="Content Placeholder 5">
            <a:extLst>
              <a:ext uri="{FF2B5EF4-FFF2-40B4-BE49-F238E27FC236}">
                <a16:creationId xmlns:a16="http://schemas.microsoft.com/office/drawing/2014/main" id="{3CA46967-5CCF-7C0E-ECF8-F5E1D30A8D84}"/>
              </a:ext>
            </a:extLst>
          </p:cNvPr>
          <p:cNvPicPr>
            <a:picLocks noGrp="1" noChangeAspect="1"/>
          </p:cNvPicPr>
          <p:nvPr>
            <p:ph sz="half" idx="1"/>
          </p:nvPr>
        </p:nvPicPr>
        <p:blipFill>
          <a:blip r:embed="rId2"/>
          <a:stretch>
            <a:fillRect/>
          </a:stretch>
        </p:blipFill>
        <p:spPr>
          <a:xfrm>
            <a:off x="2592924" y="2609920"/>
            <a:ext cx="7066632" cy="2659911"/>
          </a:xfrm>
          <a:prstGeom prst="rect">
            <a:avLst/>
          </a:prstGeom>
        </p:spPr>
      </p:pic>
      <p:sp>
        <p:nvSpPr>
          <p:cNvPr id="7" name="TextBox 6">
            <a:extLst>
              <a:ext uri="{FF2B5EF4-FFF2-40B4-BE49-F238E27FC236}">
                <a16:creationId xmlns:a16="http://schemas.microsoft.com/office/drawing/2014/main" id="{F7F5D87B-EC06-BBD2-4B18-E1AE75DB439F}"/>
              </a:ext>
            </a:extLst>
          </p:cNvPr>
          <p:cNvSpPr txBox="1"/>
          <p:nvPr/>
        </p:nvSpPr>
        <p:spPr>
          <a:xfrm>
            <a:off x="2515856" y="1514901"/>
            <a:ext cx="7265817" cy="923330"/>
          </a:xfrm>
          <a:prstGeom prst="rect">
            <a:avLst/>
          </a:prstGeom>
          <a:noFill/>
        </p:spPr>
        <p:txBody>
          <a:bodyPr wrap="square" rtlCol="0">
            <a:spAutoFit/>
          </a:bodyPr>
          <a:lstStyle/>
          <a:p>
            <a:r>
              <a:rPr lang="en-US" dirty="0"/>
              <a:t>What is considered CAPITAL Equipment?  It is any singular piece of equipment that costs more than $5,000.  There are specific account codes depending on the nature of the purchase.</a:t>
            </a:r>
          </a:p>
        </p:txBody>
      </p:sp>
      <p:sp>
        <p:nvSpPr>
          <p:cNvPr id="8" name="TextBox 7">
            <a:extLst>
              <a:ext uri="{FF2B5EF4-FFF2-40B4-BE49-F238E27FC236}">
                <a16:creationId xmlns:a16="http://schemas.microsoft.com/office/drawing/2014/main" id="{3618C4FE-D474-0835-11DA-0366CAF145F3}"/>
              </a:ext>
            </a:extLst>
          </p:cNvPr>
          <p:cNvSpPr txBox="1"/>
          <p:nvPr/>
        </p:nvSpPr>
        <p:spPr>
          <a:xfrm>
            <a:off x="2747692" y="5343099"/>
            <a:ext cx="4740974" cy="830997"/>
          </a:xfrm>
          <a:prstGeom prst="rect">
            <a:avLst/>
          </a:prstGeom>
          <a:noFill/>
        </p:spPr>
        <p:txBody>
          <a:bodyPr wrap="square" rtlCol="0">
            <a:spAutoFit/>
          </a:bodyPr>
          <a:lstStyle/>
          <a:p>
            <a:r>
              <a:rPr lang="en-US" sz="1200" dirty="0"/>
              <a:t>**Code 9040 is for equipment that will not stay at UNM but instead go back to the agency that provided the funds for it during the grant award period (UNM does not retain ownership of </a:t>
            </a:r>
            <a:r>
              <a:rPr lang="en-US" sz="1200"/>
              <a:t>the equipment).**</a:t>
            </a:r>
            <a:endParaRPr lang="en-US" sz="1200" dirty="0"/>
          </a:p>
        </p:txBody>
      </p:sp>
    </p:spTree>
    <p:extLst>
      <p:ext uri="{BB962C8B-B14F-4D97-AF65-F5344CB8AC3E}">
        <p14:creationId xmlns:p14="http://schemas.microsoft.com/office/powerpoint/2010/main" val="3775248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1B32-7D4B-EEFC-08B4-57149959A1E2}"/>
              </a:ext>
            </a:extLst>
          </p:cNvPr>
          <p:cNvSpPr>
            <a:spLocks noGrp="1"/>
          </p:cNvSpPr>
          <p:nvPr>
            <p:ph type="title"/>
          </p:nvPr>
        </p:nvSpPr>
        <p:spPr/>
        <p:txBody>
          <a:bodyPr/>
          <a:lstStyle/>
          <a:p>
            <a:r>
              <a:rPr lang="en-US" dirty="0"/>
              <a:t>Buying Capital Equipment</a:t>
            </a:r>
          </a:p>
        </p:txBody>
      </p:sp>
      <p:sp>
        <p:nvSpPr>
          <p:cNvPr id="5" name="Content Placeholder 3">
            <a:extLst>
              <a:ext uri="{FF2B5EF4-FFF2-40B4-BE49-F238E27FC236}">
                <a16:creationId xmlns:a16="http://schemas.microsoft.com/office/drawing/2014/main" id="{B4E84516-18E9-725A-64EF-0E8BE639B246}"/>
              </a:ext>
            </a:extLst>
          </p:cNvPr>
          <p:cNvSpPr>
            <a:spLocks noGrp="1"/>
          </p:cNvSpPr>
          <p:nvPr>
            <p:ph sz="half" idx="1"/>
          </p:nvPr>
        </p:nvSpPr>
        <p:spPr>
          <a:xfrm>
            <a:off x="2418616" y="1341522"/>
            <a:ext cx="8257255" cy="3611479"/>
          </a:xfrm>
        </p:spPr>
        <p:txBody>
          <a:bodyPr>
            <a:normAutofit/>
          </a:bodyPr>
          <a:lstStyle/>
          <a:p>
            <a:r>
              <a:rPr lang="en-US" dirty="0"/>
              <a:t>You’ve identified the account code but now we need to determine where can you charge this equipment:</a:t>
            </a:r>
          </a:p>
          <a:p>
            <a:pPr lvl="1"/>
            <a:r>
              <a:rPr lang="en-US" b="1" dirty="0">
                <a:highlight>
                  <a:srgbClr val="00FFFF"/>
                </a:highlight>
              </a:rPr>
              <a:t>Per HED and our UNM policy 7710, unrestricted indices are allowed to be used for a piece of capital equipment not to exceed $10,000.  </a:t>
            </a:r>
            <a:r>
              <a:rPr lang="en-US" dirty="0"/>
              <a:t>If the item exceeds $10,000, the only index options are restricted/grant/contract funds OR Plant Funds.</a:t>
            </a:r>
          </a:p>
          <a:p>
            <a:pPr lvl="2"/>
            <a:r>
              <a:rPr lang="en-US" dirty="0">
                <a:hlinkClick r:id="rId2"/>
              </a:rPr>
              <a:t>https://unmpolicy.policystat.com/policy/17221634/latest/</a:t>
            </a:r>
            <a:endParaRPr lang="en-US" dirty="0"/>
          </a:p>
          <a:p>
            <a:r>
              <a:rPr lang="en-US" dirty="0"/>
              <a:t>Keep in mind that larger purchases will be subject to Procurement rules as well.  </a:t>
            </a:r>
          </a:p>
          <a:p>
            <a:pPr lvl="1"/>
            <a:r>
              <a:rPr lang="en-US" dirty="0">
                <a:hlinkClick r:id="rId3"/>
              </a:rPr>
              <a:t>https://unmpolicy.policystat.com/policy/17221566/latest/</a:t>
            </a:r>
            <a:endParaRPr lang="en-US" dirty="0"/>
          </a:p>
          <a:p>
            <a:pPr lvl="1"/>
            <a:endParaRPr lang="en-US" dirty="0"/>
          </a:p>
          <a:p>
            <a:endParaRPr lang="en-US" dirty="0"/>
          </a:p>
        </p:txBody>
      </p:sp>
      <p:pic>
        <p:nvPicPr>
          <p:cNvPr id="7" name="Picture 6">
            <a:extLst>
              <a:ext uri="{FF2B5EF4-FFF2-40B4-BE49-F238E27FC236}">
                <a16:creationId xmlns:a16="http://schemas.microsoft.com/office/drawing/2014/main" id="{E8600AE1-A4F1-A2A2-FB11-8B8346CEEE14}"/>
              </a:ext>
            </a:extLst>
          </p:cNvPr>
          <p:cNvPicPr>
            <a:picLocks noChangeAspect="1"/>
          </p:cNvPicPr>
          <p:nvPr/>
        </p:nvPicPr>
        <p:blipFill>
          <a:blip r:embed="rId4"/>
          <a:stretch>
            <a:fillRect/>
          </a:stretch>
        </p:blipFill>
        <p:spPr>
          <a:xfrm>
            <a:off x="1281482" y="4778861"/>
            <a:ext cx="4701508" cy="1897197"/>
          </a:xfrm>
          <a:prstGeom prst="rect">
            <a:avLst/>
          </a:prstGeom>
        </p:spPr>
      </p:pic>
      <p:pic>
        <p:nvPicPr>
          <p:cNvPr id="9" name="Picture 8">
            <a:extLst>
              <a:ext uri="{FF2B5EF4-FFF2-40B4-BE49-F238E27FC236}">
                <a16:creationId xmlns:a16="http://schemas.microsoft.com/office/drawing/2014/main" id="{D7860183-A578-2524-3E80-7932D97226F4}"/>
              </a:ext>
            </a:extLst>
          </p:cNvPr>
          <p:cNvPicPr>
            <a:picLocks noChangeAspect="1"/>
          </p:cNvPicPr>
          <p:nvPr/>
        </p:nvPicPr>
        <p:blipFill>
          <a:blip r:embed="rId5"/>
          <a:stretch>
            <a:fillRect/>
          </a:stretch>
        </p:blipFill>
        <p:spPr>
          <a:xfrm>
            <a:off x="6096000" y="4778861"/>
            <a:ext cx="6075653" cy="375745"/>
          </a:xfrm>
          <a:prstGeom prst="rect">
            <a:avLst/>
          </a:prstGeom>
        </p:spPr>
      </p:pic>
    </p:spTree>
    <p:extLst>
      <p:ext uri="{BB962C8B-B14F-4D97-AF65-F5344CB8AC3E}">
        <p14:creationId xmlns:p14="http://schemas.microsoft.com/office/powerpoint/2010/main" val="2681406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3317-0662-2CD4-F372-948F06AEA42E}"/>
              </a:ext>
            </a:extLst>
          </p:cNvPr>
          <p:cNvSpPr>
            <a:spLocks noGrp="1"/>
          </p:cNvSpPr>
          <p:nvPr>
            <p:ph type="title"/>
          </p:nvPr>
        </p:nvSpPr>
        <p:spPr>
          <a:xfrm>
            <a:off x="1561212" y="494456"/>
            <a:ext cx="8911687" cy="1280890"/>
          </a:xfrm>
        </p:spPr>
        <p:txBody>
          <a:bodyPr/>
          <a:lstStyle/>
          <a:p>
            <a:r>
              <a:rPr lang="en-US" dirty="0"/>
              <a:t>Buying Capital Equipment</a:t>
            </a:r>
          </a:p>
        </p:txBody>
      </p:sp>
      <p:sp>
        <p:nvSpPr>
          <p:cNvPr id="3" name="Content Placeholder 2">
            <a:extLst>
              <a:ext uri="{FF2B5EF4-FFF2-40B4-BE49-F238E27FC236}">
                <a16:creationId xmlns:a16="http://schemas.microsoft.com/office/drawing/2014/main" id="{D82BCBF0-6E8D-E39E-BC76-6FA9A98B7BF8}"/>
              </a:ext>
            </a:extLst>
          </p:cNvPr>
          <p:cNvSpPr>
            <a:spLocks noGrp="1"/>
          </p:cNvSpPr>
          <p:nvPr>
            <p:ph sz="half" idx="1"/>
          </p:nvPr>
        </p:nvSpPr>
        <p:spPr>
          <a:xfrm>
            <a:off x="2776640" y="6028899"/>
            <a:ext cx="7510360" cy="862263"/>
          </a:xfrm>
        </p:spPr>
        <p:txBody>
          <a:bodyPr>
            <a:normAutofit fontScale="92500" lnSpcReduction="10000"/>
          </a:bodyPr>
          <a:lstStyle/>
          <a:p>
            <a:r>
              <a:rPr lang="en-US" dirty="0">
                <a:hlinkClick r:id="rId2"/>
              </a:rPr>
              <a:t>https://sarm.unm.edu/part-2/purchasing-and-ap-policies-and-procedures/11-laws-and-regulations-impacting-unm-purchasing.html</a:t>
            </a:r>
            <a:endParaRPr lang="en-US" dirty="0"/>
          </a:p>
          <a:p>
            <a:endParaRPr lang="en-US" dirty="0"/>
          </a:p>
        </p:txBody>
      </p:sp>
      <p:pic>
        <p:nvPicPr>
          <p:cNvPr id="10" name="Picture 9">
            <a:extLst>
              <a:ext uri="{FF2B5EF4-FFF2-40B4-BE49-F238E27FC236}">
                <a16:creationId xmlns:a16="http://schemas.microsoft.com/office/drawing/2014/main" id="{0D568F40-C446-D580-9DAA-E0267546B959}"/>
              </a:ext>
            </a:extLst>
          </p:cNvPr>
          <p:cNvPicPr>
            <a:picLocks noChangeAspect="1"/>
          </p:cNvPicPr>
          <p:nvPr/>
        </p:nvPicPr>
        <p:blipFill>
          <a:blip r:embed="rId3"/>
          <a:stretch>
            <a:fillRect/>
          </a:stretch>
        </p:blipFill>
        <p:spPr>
          <a:xfrm>
            <a:off x="6393407" y="1532426"/>
            <a:ext cx="4689143" cy="4248833"/>
          </a:xfrm>
          <a:prstGeom prst="rect">
            <a:avLst/>
          </a:prstGeom>
        </p:spPr>
      </p:pic>
      <p:pic>
        <p:nvPicPr>
          <p:cNvPr id="12" name="Picture 11">
            <a:extLst>
              <a:ext uri="{FF2B5EF4-FFF2-40B4-BE49-F238E27FC236}">
                <a16:creationId xmlns:a16="http://schemas.microsoft.com/office/drawing/2014/main" id="{F1AB1FA9-4A47-879B-D762-4C639E3CF5A5}"/>
              </a:ext>
            </a:extLst>
          </p:cNvPr>
          <p:cNvPicPr>
            <a:picLocks noChangeAspect="1"/>
          </p:cNvPicPr>
          <p:nvPr/>
        </p:nvPicPr>
        <p:blipFill>
          <a:blip r:embed="rId4"/>
          <a:stretch>
            <a:fillRect/>
          </a:stretch>
        </p:blipFill>
        <p:spPr>
          <a:xfrm>
            <a:off x="1561212" y="1532426"/>
            <a:ext cx="4566065" cy="4248833"/>
          </a:xfrm>
          <a:prstGeom prst="rect">
            <a:avLst/>
          </a:prstGeom>
        </p:spPr>
      </p:pic>
    </p:spTree>
    <p:extLst>
      <p:ext uri="{BB962C8B-B14F-4D97-AF65-F5344CB8AC3E}">
        <p14:creationId xmlns:p14="http://schemas.microsoft.com/office/powerpoint/2010/main" val="205474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AD36-5A6F-45F3-AE2C-AB500C863772}"/>
              </a:ext>
            </a:extLst>
          </p:cNvPr>
          <p:cNvSpPr>
            <a:spLocks noGrp="1"/>
          </p:cNvSpPr>
          <p:nvPr>
            <p:ph type="title"/>
          </p:nvPr>
        </p:nvSpPr>
        <p:spPr>
          <a:xfrm>
            <a:off x="2265755" y="95604"/>
            <a:ext cx="8911687" cy="1280890"/>
          </a:xfrm>
        </p:spPr>
        <p:txBody>
          <a:bodyPr/>
          <a:lstStyle/>
          <a:p>
            <a:r>
              <a:rPr lang="en-US" dirty="0"/>
              <a:t>What does UNM provide?</a:t>
            </a:r>
          </a:p>
        </p:txBody>
      </p:sp>
      <p:sp>
        <p:nvSpPr>
          <p:cNvPr id="3" name="Content Placeholder 2">
            <a:extLst>
              <a:ext uri="{FF2B5EF4-FFF2-40B4-BE49-F238E27FC236}">
                <a16:creationId xmlns:a16="http://schemas.microsoft.com/office/drawing/2014/main" id="{1CBEBA25-6161-4D34-A495-0E516C0E03A8}"/>
              </a:ext>
            </a:extLst>
          </p:cNvPr>
          <p:cNvSpPr>
            <a:spLocks noGrp="1"/>
          </p:cNvSpPr>
          <p:nvPr>
            <p:ph idx="1"/>
          </p:nvPr>
        </p:nvSpPr>
        <p:spPr>
          <a:xfrm>
            <a:off x="2080470" y="880844"/>
            <a:ext cx="9424142" cy="5679347"/>
          </a:xfrm>
        </p:spPr>
        <p:txBody>
          <a:bodyPr>
            <a:normAutofit fontScale="77500" lnSpcReduction="20000"/>
          </a:bodyPr>
          <a:lstStyle/>
          <a:p>
            <a:r>
              <a:rPr lang="en-US" b="1" dirty="0"/>
              <a:t>UNM provides educational services in the following general categories: </a:t>
            </a:r>
          </a:p>
          <a:p>
            <a:pPr lvl="1"/>
            <a:r>
              <a:rPr lang="en-US" b="1" u="sng" dirty="0"/>
              <a:t>Instruction</a:t>
            </a:r>
            <a:r>
              <a:rPr lang="en-US" b="1" dirty="0"/>
              <a:t>.</a:t>
            </a:r>
            <a:r>
              <a:rPr lang="en-US" dirty="0"/>
              <a:t> The primary educational service is instruction. The university conducts classes for over 32,000 students each year. UNM offers 215 active degree and certificate programs. There are 94 baccalaureate, 72 masters, and 38 doctoral level degree programs. In addition to these programs, we offer 3 doctorial professional practice programs—in law, medicine, and pharmacy—as well as 4 education specialist certificates (graduate programs beyond the masters level), 8 graduate certificate programs, 2 undergraduate certificate programs, and 1 associate degree program in locations across New Mexico.</a:t>
            </a:r>
          </a:p>
          <a:p>
            <a:pPr lvl="1"/>
            <a:r>
              <a:rPr lang="en-US" b="1" u="sng" dirty="0"/>
              <a:t>Research Services</a:t>
            </a:r>
            <a:r>
              <a:rPr lang="en-US" b="1" dirty="0"/>
              <a:t>. UNM</a:t>
            </a:r>
            <a:r>
              <a:rPr lang="en-US" dirty="0"/>
              <a:t> also conducts ongoing research for the public and private sector. These research projects provide educational activities for students, and serve to enhance the curriculum and instruction at UNM while meeting important research needs.</a:t>
            </a:r>
          </a:p>
          <a:p>
            <a:pPr lvl="1"/>
            <a:r>
              <a:rPr lang="en-US" b="1" u="sng" dirty="0"/>
              <a:t>Clinical Services.</a:t>
            </a:r>
            <a:r>
              <a:rPr lang="en-US" b="1" dirty="0"/>
              <a:t> </a:t>
            </a:r>
            <a:r>
              <a:rPr lang="en-US" dirty="0"/>
              <a:t> UNM Health Sciences Center (HSC) provides an opportunity for all New Mexicans to obtain an excellent education in health sciences.  HSC advances health sciences in the most important areas of human health with a focus on priority health needs of our communities.</a:t>
            </a:r>
          </a:p>
          <a:p>
            <a:pPr lvl="1"/>
            <a:r>
              <a:rPr lang="en-US" b="1" u="sng" dirty="0"/>
              <a:t>Support Services</a:t>
            </a:r>
            <a:r>
              <a:rPr lang="en-US" b="1" dirty="0"/>
              <a:t>.</a:t>
            </a:r>
            <a:r>
              <a:rPr lang="en-US" dirty="0"/>
              <a:t> UNM provides business services to support University operations and to benefit the local community.</a:t>
            </a:r>
          </a:p>
          <a:p>
            <a:r>
              <a:rPr lang="en-US" b="1" u="sng" dirty="0"/>
              <a:t>Sources of Funding. </a:t>
            </a:r>
            <a:r>
              <a:rPr lang="en-US" dirty="0"/>
              <a:t> The following are examples of sources of funding that support UNM educational services:</a:t>
            </a:r>
          </a:p>
          <a:p>
            <a:pPr lvl="1"/>
            <a:r>
              <a:rPr lang="en-US" b="1" u="sng" dirty="0"/>
              <a:t>The State of New Mexico</a:t>
            </a:r>
            <a:r>
              <a:rPr lang="en-US" b="1" dirty="0"/>
              <a:t>.</a:t>
            </a:r>
            <a:r>
              <a:rPr lang="en-US" dirty="0"/>
              <a:t> The State of New Mexico funds most of the instruction functions.  During each legislative session, the state appropriates funds for the next fiscal year. </a:t>
            </a:r>
          </a:p>
          <a:p>
            <a:pPr lvl="1"/>
            <a:r>
              <a:rPr lang="en-US" b="1" u="sng" dirty="0"/>
              <a:t>Research Sponsors</a:t>
            </a:r>
            <a:r>
              <a:rPr lang="en-US" b="1" dirty="0"/>
              <a:t>.</a:t>
            </a:r>
            <a:r>
              <a:rPr lang="en-US" dirty="0"/>
              <a:t> Both public and private organizations provide research grants.</a:t>
            </a:r>
          </a:p>
          <a:p>
            <a:pPr lvl="1"/>
            <a:r>
              <a:rPr lang="en-US" b="1" u="sng" dirty="0"/>
              <a:t>Donors</a:t>
            </a:r>
            <a:r>
              <a:rPr lang="en-US" b="1" dirty="0"/>
              <a:t>.</a:t>
            </a:r>
            <a:r>
              <a:rPr lang="en-US" dirty="0"/>
              <a:t> Individual and corporate donors contribute gifts, scholarships endowments, etc., to support specific departments, schools, or activities. These valuable sources of income help UNM expand and enhance UNM and HSC services. </a:t>
            </a:r>
          </a:p>
          <a:p>
            <a:pPr lvl="1"/>
            <a:r>
              <a:rPr lang="en-US" b="1" u="sng" dirty="0"/>
              <a:t>Revenue Generating Services</a:t>
            </a:r>
            <a:r>
              <a:rPr lang="en-US" b="1" dirty="0"/>
              <a:t>.</a:t>
            </a:r>
            <a:r>
              <a:rPr lang="en-US" dirty="0"/>
              <a:t> Some services provided by UNM generate revenue. These services are offered for a fee and typically do not depend on other sources of funds. Auxiliary services at UNM include such services as UNM Bookstore and certain entertainment events, like athletics and theatre. University Hospital (UH) and HSC clinics generate revenue for medical services rendered.  </a:t>
            </a:r>
          </a:p>
          <a:p>
            <a:endParaRPr lang="en-US" dirty="0"/>
          </a:p>
        </p:txBody>
      </p:sp>
      <p:pic>
        <p:nvPicPr>
          <p:cNvPr id="9" name="Picture 8">
            <a:extLst>
              <a:ext uri="{FF2B5EF4-FFF2-40B4-BE49-F238E27FC236}">
                <a16:creationId xmlns:a16="http://schemas.microsoft.com/office/drawing/2014/main" id="{9CB91D4E-0EA0-4FA3-9657-41140C5D9B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823" y="4059106"/>
            <a:ext cx="2587654" cy="1725103"/>
          </a:xfrm>
          <a:prstGeom prst="rect">
            <a:avLst/>
          </a:prstGeom>
        </p:spPr>
      </p:pic>
      <p:pic>
        <p:nvPicPr>
          <p:cNvPr id="12" name="Picture 11">
            <a:extLst>
              <a:ext uri="{FF2B5EF4-FFF2-40B4-BE49-F238E27FC236}">
                <a16:creationId xmlns:a16="http://schemas.microsoft.com/office/drawing/2014/main" id="{1BD72B0C-AFAB-445E-B155-F818C1C56FA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297" y="1073791"/>
            <a:ext cx="3014097" cy="2128706"/>
          </a:xfrm>
          <a:prstGeom prst="rect">
            <a:avLst/>
          </a:prstGeom>
        </p:spPr>
      </p:pic>
    </p:spTree>
    <p:extLst>
      <p:ext uri="{BB962C8B-B14F-4D97-AF65-F5344CB8AC3E}">
        <p14:creationId xmlns:p14="http://schemas.microsoft.com/office/powerpoint/2010/main" val="365253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7D2D-4DC9-42BD-AC0D-9B1B55B5620A}"/>
              </a:ext>
            </a:extLst>
          </p:cNvPr>
          <p:cNvSpPr>
            <a:spLocks noGrp="1"/>
          </p:cNvSpPr>
          <p:nvPr>
            <p:ph type="title"/>
          </p:nvPr>
        </p:nvSpPr>
        <p:spPr/>
        <p:txBody>
          <a:bodyPr/>
          <a:lstStyle/>
          <a:p>
            <a:r>
              <a:rPr lang="en-US" dirty="0"/>
              <a:t>FUND – relates to the source</a:t>
            </a:r>
            <a:br>
              <a:rPr lang="en-US" dirty="0"/>
            </a:br>
            <a:r>
              <a:rPr lang="en-US" dirty="0"/>
              <a:t>of the revenue (“Bucket”)</a:t>
            </a:r>
          </a:p>
        </p:txBody>
      </p:sp>
      <p:sp>
        <p:nvSpPr>
          <p:cNvPr id="3" name="Content Placeholder 2">
            <a:extLst>
              <a:ext uri="{FF2B5EF4-FFF2-40B4-BE49-F238E27FC236}">
                <a16:creationId xmlns:a16="http://schemas.microsoft.com/office/drawing/2014/main" id="{8C5B1A21-B6D6-49B2-8C97-6306F4B2546A}"/>
              </a:ext>
            </a:extLst>
          </p:cNvPr>
          <p:cNvSpPr>
            <a:spLocks noGrp="1"/>
          </p:cNvSpPr>
          <p:nvPr>
            <p:ph sz="half" idx="1"/>
          </p:nvPr>
        </p:nvSpPr>
        <p:spPr>
          <a:xfrm>
            <a:off x="2315361" y="2133599"/>
            <a:ext cx="4587715" cy="4325923"/>
          </a:xfrm>
        </p:spPr>
        <p:txBody>
          <a:bodyPr>
            <a:normAutofit fontScale="62500" lnSpcReduction="20000"/>
          </a:bodyPr>
          <a:lstStyle/>
          <a:p>
            <a:r>
              <a:rPr lang="en-US" dirty="0"/>
              <a:t>At UNM, we have a wide variety of funding sources.  </a:t>
            </a:r>
          </a:p>
          <a:p>
            <a:pPr lvl="1"/>
            <a:r>
              <a:rPr lang="en-US" dirty="0"/>
              <a:t>We generate clinical revenue for our clinical activities</a:t>
            </a:r>
          </a:p>
          <a:p>
            <a:pPr lvl="1"/>
            <a:endParaRPr lang="en-US" dirty="0"/>
          </a:p>
          <a:p>
            <a:pPr lvl="1"/>
            <a:r>
              <a:rPr lang="en-US" dirty="0"/>
              <a:t>We receive funding from the state of NM for based on the formula funding model due to student attendance</a:t>
            </a:r>
          </a:p>
          <a:p>
            <a:pPr lvl="1"/>
            <a:r>
              <a:rPr lang="en-US" dirty="0"/>
              <a:t>We receive special funding from the state in the form of a State Appropriation or RPSP (research and public service projects) like funds for the expanded GME residents or state funding from a special bill like SB1 in 2022.  State Appropriations can come to UNM as recurring operating funds, non-recurring (one-time) Operating funds, or Capital funds.  These funds are received for specific purposes and have guidelines that must be followed based on the language of the appropriation.</a:t>
            </a:r>
          </a:p>
          <a:p>
            <a:pPr lvl="1"/>
            <a:r>
              <a:rPr lang="en-US" dirty="0"/>
              <a:t>We generate funds from student fees</a:t>
            </a:r>
          </a:p>
          <a:p>
            <a:pPr lvl="1"/>
            <a:endParaRPr lang="en-US" dirty="0"/>
          </a:p>
          <a:p>
            <a:pPr lvl="1"/>
            <a:r>
              <a:rPr lang="en-US" dirty="0"/>
              <a:t>We receive a gift from a donor that wants to give back to the community or an alumni that wants to help future SOM students</a:t>
            </a:r>
          </a:p>
          <a:p>
            <a:pPr lvl="1"/>
            <a:r>
              <a:rPr lang="en-US" dirty="0"/>
              <a:t>We generate Facilities &amp; Administrative (F&amp;A) fees from our contracts and grants that support operations </a:t>
            </a:r>
          </a:p>
          <a:p>
            <a:endParaRPr lang="en-US" dirty="0"/>
          </a:p>
        </p:txBody>
      </p:sp>
      <p:sp>
        <p:nvSpPr>
          <p:cNvPr id="4" name="Content Placeholder 3">
            <a:extLst>
              <a:ext uri="{FF2B5EF4-FFF2-40B4-BE49-F238E27FC236}">
                <a16:creationId xmlns:a16="http://schemas.microsoft.com/office/drawing/2014/main" id="{E2508033-DC6E-4159-821E-50F8815AB30C}"/>
              </a:ext>
            </a:extLst>
          </p:cNvPr>
          <p:cNvSpPr>
            <a:spLocks noGrp="1"/>
          </p:cNvSpPr>
          <p:nvPr>
            <p:ph sz="half" idx="2"/>
          </p:nvPr>
        </p:nvSpPr>
        <p:spPr>
          <a:xfrm>
            <a:off x="7245276" y="2025554"/>
            <a:ext cx="4313864" cy="3777622"/>
          </a:xfrm>
        </p:spPr>
        <p:txBody>
          <a:bodyPr>
            <a:normAutofit fontScale="62500" lnSpcReduction="20000"/>
          </a:bodyPr>
          <a:lstStyle/>
          <a:p>
            <a:r>
              <a:rPr lang="en-US" dirty="0"/>
              <a:t>Types of funds </a:t>
            </a:r>
          </a:p>
          <a:p>
            <a:pPr lvl="1"/>
            <a:r>
              <a:rPr lang="en-US" dirty="0"/>
              <a:t>Clinical Revenue </a:t>
            </a:r>
          </a:p>
          <a:p>
            <a:pPr lvl="2"/>
            <a:r>
              <a:rPr lang="en-US" dirty="0"/>
              <a:t>SRMC Hospital Operations 3U0087</a:t>
            </a:r>
          </a:p>
          <a:p>
            <a:pPr lvl="2"/>
            <a:r>
              <a:rPr lang="en-US" dirty="0"/>
              <a:t>CRTC Billing 3U0064</a:t>
            </a:r>
          </a:p>
          <a:p>
            <a:pPr lvl="1"/>
            <a:r>
              <a:rPr lang="en-US" dirty="0"/>
              <a:t>HSC I&amp;G – 3U0044</a:t>
            </a:r>
          </a:p>
          <a:p>
            <a:pPr lvl="1"/>
            <a:r>
              <a:rPr lang="en-US" dirty="0"/>
              <a:t>State Appropriations </a:t>
            </a:r>
          </a:p>
          <a:p>
            <a:pPr lvl="2"/>
            <a:r>
              <a:rPr lang="en-US" dirty="0"/>
              <a:t>Research State Appr - 3U0083</a:t>
            </a:r>
          </a:p>
          <a:p>
            <a:pPr lvl="2"/>
            <a:r>
              <a:rPr lang="en-US" dirty="0"/>
              <a:t>Clinical Public Services State Appr – 3U0085</a:t>
            </a:r>
          </a:p>
          <a:p>
            <a:pPr lvl="1"/>
            <a:endParaRPr lang="en-US" dirty="0"/>
          </a:p>
          <a:p>
            <a:pPr lvl="1"/>
            <a:endParaRPr lang="en-US" dirty="0"/>
          </a:p>
          <a:p>
            <a:pPr lvl="1"/>
            <a:r>
              <a:rPr lang="en-US" dirty="0"/>
              <a:t>Student Fees – 3U0080</a:t>
            </a:r>
          </a:p>
          <a:p>
            <a:pPr lvl="1"/>
            <a:endParaRPr lang="en-US" dirty="0"/>
          </a:p>
          <a:p>
            <a:pPr lvl="1"/>
            <a:r>
              <a:rPr lang="en-US" dirty="0"/>
              <a:t>Endowed Spending Research – 3U0081</a:t>
            </a:r>
          </a:p>
          <a:p>
            <a:pPr marL="457200" lvl="1" indent="0">
              <a:buNone/>
            </a:pPr>
            <a:endParaRPr lang="en-US" dirty="0"/>
          </a:p>
          <a:p>
            <a:pPr lvl="1"/>
            <a:r>
              <a:rPr lang="en-US" dirty="0"/>
              <a:t>F&amp;A – 3U0047</a:t>
            </a:r>
          </a:p>
        </p:txBody>
      </p:sp>
      <p:cxnSp>
        <p:nvCxnSpPr>
          <p:cNvPr id="9" name="Straight Arrow Connector 8">
            <a:extLst>
              <a:ext uri="{FF2B5EF4-FFF2-40B4-BE49-F238E27FC236}">
                <a16:creationId xmlns:a16="http://schemas.microsoft.com/office/drawing/2014/main" id="{F08714B0-9B56-46BF-B188-11D6F34F1462}"/>
              </a:ext>
            </a:extLst>
          </p:cNvPr>
          <p:cNvCxnSpPr>
            <a:cxnSpLocks/>
          </p:cNvCxnSpPr>
          <p:nvPr/>
        </p:nvCxnSpPr>
        <p:spPr>
          <a:xfrm>
            <a:off x="6676840" y="240764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90CDB4-B037-40AC-9654-B96746FB304F}"/>
              </a:ext>
            </a:extLst>
          </p:cNvPr>
          <p:cNvCxnSpPr>
            <a:cxnSpLocks/>
          </p:cNvCxnSpPr>
          <p:nvPr/>
        </p:nvCxnSpPr>
        <p:spPr>
          <a:xfrm>
            <a:off x="6788076" y="306338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BBA8CC-1C77-4946-BDD5-03FA3F802447}"/>
              </a:ext>
            </a:extLst>
          </p:cNvPr>
          <p:cNvCxnSpPr>
            <a:cxnSpLocks/>
          </p:cNvCxnSpPr>
          <p:nvPr/>
        </p:nvCxnSpPr>
        <p:spPr>
          <a:xfrm>
            <a:off x="6788076" y="3361888"/>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04013D-D380-40FF-A7D9-26603592D395}"/>
              </a:ext>
            </a:extLst>
          </p:cNvPr>
          <p:cNvCxnSpPr>
            <a:cxnSpLocks/>
          </p:cNvCxnSpPr>
          <p:nvPr/>
        </p:nvCxnSpPr>
        <p:spPr>
          <a:xfrm>
            <a:off x="6591567" y="4559416"/>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557F66-B0C2-4DE1-8855-3FBB3BFC3FD1}"/>
              </a:ext>
            </a:extLst>
          </p:cNvPr>
          <p:cNvCxnSpPr>
            <a:cxnSpLocks/>
          </p:cNvCxnSpPr>
          <p:nvPr/>
        </p:nvCxnSpPr>
        <p:spPr>
          <a:xfrm>
            <a:off x="6788076" y="5064153"/>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AF45F6C-2029-46D9-BA40-3AB99A9F0A37}"/>
              </a:ext>
            </a:extLst>
          </p:cNvPr>
          <p:cNvCxnSpPr>
            <a:cxnSpLocks/>
          </p:cNvCxnSpPr>
          <p:nvPr/>
        </p:nvCxnSpPr>
        <p:spPr>
          <a:xfrm>
            <a:off x="6788076" y="5543725"/>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13B24F6-EC57-4DB0-8ED9-E2A58F74E8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01387" y="0"/>
            <a:ext cx="2910863" cy="1933169"/>
          </a:xfrm>
          <a:prstGeom prst="rect">
            <a:avLst/>
          </a:prstGeom>
        </p:spPr>
      </p:pic>
    </p:spTree>
    <p:extLst>
      <p:ext uri="{BB962C8B-B14F-4D97-AF65-F5344CB8AC3E}">
        <p14:creationId xmlns:p14="http://schemas.microsoft.com/office/powerpoint/2010/main" val="65232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0B8D-8262-4037-B674-9707B47CBD74}"/>
              </a:ext>
            </a:extLst>
          </p:cNvPr>
          <p:cNvSpPr>
            <a:spLocks noGrp="1"/>
          </p:cNvSpPr>
          <p:nvPr>
            <p:ph type="title"/>
          </p:nvPr>
        </p:nvSpPr>
        <p:spPr/>
        <p:txBody>
          <a:bodyPr/>
          <a:lstStyle/>
          <a:p>
            <a:r>
              <a:rPr lang="en-US" dirty="0"/>
              <a:t>FUND</a:t>
            </a:r>
          </a:p>
        </p:txBody>
      </p:sp>
      <p:sp>
        <p:nvSpPr>
          <p:cNvPr id="3" name="Content Placeholder 2">
            <a:extLst>
              <a:ext uri="{FF2B5EF4-FFF2-40B4-BE49-F238E27FC236}">
                <a16:creationId xmlns:a16="http://schemas.microsoft.com/office/drawing/2014/main" id="{00A76D23-C1BB-4BDA-9EC8-56A13B8051CD}"/>
              </a:ext>
            </a:extLst>
          </p:cNvPr>
          <p:cNvSpPr>
            <a:spLocks noGrp="1"/>
          </p:cNvSpPr>
          <p:nvPr>
            <p:ph sz="half" idx="1"/>
          </p:nvPr>
        </p:nvSpPr>
        <p:spPr/>
        <p:txBody>
          <a:bodyPr>
            <a:normAutofit fontScale="77500" lnSpcReduction="20000"/>
          </a:bodyPr>
          <a:lstStyle/>
          <a:p>
            <a:r>
              <a:rPr lang="en-US" dirty="0"/>
              <a:t>You may be wondering – why does the Fund matter, isn’t money just money.</a:t>
            </a:r>
          </a:p>
          <a:p>
            <a:endParaRPr lang="en-US" dirty="0"/>
          </a:p>
          <a:p>
            <a:r>
              <a:rPr lang="en-US" dirty="0"/>
              <a:t>For UNM, the unrestricted funds are not necessarily without restrictions.  The different funds have their own limits on what the funds can and cannot be used for.</a:t>
            </a:r>
          </a:p>
          <a:p>
            <a:pPr lvl="1"/>
            <a:r>
              <a:rPr lang="en-US" dirty="0"/>
              <a:t>One example would be that you cannot use University funds to pay for a table sponsorship for an event.  Only Foundation funds can be used for that.</a:t>
            </a:r>
          </a:p>
          <a:p>
            <a:pPr lvl="1"/>
            <a:r>
              <a:rPr lang="en-US" dirty="0"/>
              <a:t>Another example – incentives should not be charged to I&amp;G.</a:t>
            </a:r>
          </a:p>
          <a:p>
            <a:pPr lvl="1"/>
            <a:r>
              <a:rPr lang="en-US" dirty="0"/>
              <a:t>Alcohol and lobbying charges cannot be charged to State Appropriations</a:t>
            </a:r>
          </a:p>
        </p:txBody>
      </p:sp>
      <p:sp>
        <p:nvSpPr>
          <p:cNvPr id="4" name="Content Placeholder 3">
            <a:extLst>
              <a:ext uri="{FF2B5EF4-FFF2-40B4-BE49-F238E27FC236}">
                <a16:creationId xmlns:a16="http://schemas.microsoft.com/office/drawing/2014/main" id="{585AAB82-81C9-4DCB-B599-A92B19489E5C}"/>
              </a:ext>
            </a:extLst>
          </p:cNvPr>
          <p:cNvSpPr>
            <a:spLocks noGrp="1"/>
          </p:cNvSpPr>
          <p:nvPr>
            <p:ph sz="half" idx="2"/>
          </p:nvPr>
        </p:nvSpPr>
        <p:spPr/>
        <p:txBody>
          <a:bodyPr>
            <a:normAutofit fontScale="77500" lnSpcReduction="20000"/>
          </a:bodyPr>
          <a:lstStyle/>
          <a:p>
            <a:r>
              <a:rPr lang="en-US" dirty="0"/>
              <a:t>The Big Three Funds correlate to our missions:</a:t>
            </a:r>
          </a:p>
          <a:p>
            <a:pPr marL="457200" lvl="1" indent="0">
              <a:buNone/>
            </a:pPr>
            <a:r>
              <a:rPr lang="en-US" dirty="0"/>
              <a:t>I&amp;G - Education</a:t>
            </a:r>
          </a:p>
          <a:p>
            <a:pPr marL="457200" lvl="1" indent="0">
              <a:buNone/>
            </a:pPr>
            <a:r>
              <a:rPr lang="en-US" dirty="0"/>
              <a:t>Public Service</a:t>
            </a:r>
          </a:p>
          <a:p>
            <a:pPr marL="457200" lvl="1" indent="0">
              <a:buNone/>
            </a:pPr>
            <a:r>
              <a:rPr lang="en-US" dirty="0"/>
              <a:t>Research</a:t>
            </a:r>
          </a:p>
          <a:p>
            <a:pPr marL="457200" lvl="1" indent="0">
              <a:buNone/>
            </a:pPr>
            <a:endParaRPr lang="en-US" dirty="0"/>
          </a:p>
          <a:p>
            <a:pPr marL="457200" lvl="1" indent="0">
              <a:buNone/>
            </a:pPr>
            <a:r>
              <a:rPr lang="en-US" dirty="0"/>
              <a:t>Expenses are allowable as long as they benefit the University and the University’s mission. </a:t>
            </a:r>
          </a:p>
          <a:p>
            <a:pPr marL="457200" lvl="1" indent="0">
              <a:buNone/>
            </a:pPr>
            <a:r>
              <a:rPr lang="en-US" dirty="0"/>
              <a:t>As a major public institution funded in part by state allocations and student tuition, the University of New Mexico is held to a high level of accountability for its business practices.  All expenditures of University funds should clearly and directly support the University’s mission of teaching, research, patient care, and community service.</a:t>
            </a:r>
          </a:p>
        </p:txBody>
      </p:sp>
      <p:pic>
        <p:nvPicPr>
          <p:cNvPr id="6" name="Picture 5">
            <a:extLst>
              <a:ext uri="{FF2B5EF4-FFF2-40B4-BE49-F238E27FC236}">
                <a16:creationId xmlns:a16="http://schemas.microsoft.com/office/drawing/2014/main" id="{CD625B49-AE0A-4665-982F-6D091929BF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92165" y="4401793"/>
            <a:ext cx="1647607" cy="1938361"/>
          </a:xfrm>
          <a:prstGeom prst="rect">
            <a:avLst/>
          </a:prstGeom>
        </p:spPr>
      </p:pic>
    </p:spTree>
    <p:extLst>
      <p:ext uri="{BB962C8B-B14F-4D97-AF65-F5344CB8AC3E}">
        <p14:creationId xmlns:p14="http://schemas.microsoft.com/office/powerpoint/2010/main" val="30529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A83D-39E7-4B9F-A648-90A6DDCFAF2A}"/>
              </a:ext>
            </a:extLst>
          </p:cNvPr>
          <p:cNvSpPr>
            <a:spLocks noGrp="1"/>
          </p:cNvSpPr>
          <p:nvPr>
            <p:ph type="title"/>
          </p:nvPr>
        </p:nvSpPr>
        <p:spPr/>
        <p:txBody>
          <a:bodyPr/>
          <a:lstStyle/>
          <a:p>
            <a:r>
              <a:rPr lang="en-US" dirty="0"/>
              <a:t>FUND</a:t>
            </a:r>
          </a:p>
        </p:txBody>
      </p:sp>
      <p:sp>
        <p:nvSpPr>
          <p:cNvPr id="3" name="Content Placeholder 2">
            <a:extLst>
              <a:ext uri="{FF2B5EF4-FFF2-40B4-BE49-F238E27FC236}">
                <a16:creationId xmlns:a16="http://schemas.microsoft.com/office/drawing/2014/main" id="{FE60A9A2-0F83-4F39-BC1E-7579A89B230A}"/>
              </a:ext>
            </a:extLst>
          </p:cNvPr>
          <p:cNvSpPr>
            <a:spLocks noGrp="1"/>
          </p:cNvSpPr>
          <p:nvPr>
            <p:ph sz="half" idx="1"/>
          </p:nvPr>
        </p:nvSpPr>
        <p:spPr>
          <a:xfrm>
            <a:off x="2589211" y="1308683"/>
            <a:ext cx="8459090" cy="4602539"/>
          </a:xfrm>
        </p:spPr>
        <p:txBody>
          <a:bodyPr>
            <a:normAutofit fontScale="85000" lnSpcReduction="20000"/>
          </a:bodyPr>
          <a:lstStyle/>
          <a:p>
            <a:r>
              <a:rPr lang="en-US" dirty="0"/>
              <a:t>The source of funding (state appropriated I &amp; G, Public Service, Research, gifts from donors, etc.) expected to be used for a proposed expenditure is not the determining factor as to whether the expenditure is allowable under policy.  University Business Policy #4000 "Allowable and Unallowable Expenditures", section 2 "Scope of University Funds" states: "It is the general policy of the University that all financial resources received by the University irrespective of their sources, shall be expended under common policy and procedures.  All funds made available to the University shall be expended through University accounting systems and in accordance with University Business Policies and Procedures.  This includes funds obtained through the appropriation of tax revenues, gifts from individual donors, income earned for services rendered such as research and public sources, or through transfers from affiliated organizations such as foundations..."  In fact, there may be tighter restrictions on the usage of funds from some sources, specifically I&amp;G and Endowed/Non-endowed, than policy generally allows.  Donors generally specify the type of expenditures for which they intend their donations to be used.  However, if a particular expenditure does not comply with policy, regardless of the donor intent, it will not be allowed.  </a:t>
            </a:r>
          </a:p>
          <a:p>
            <a:r>
              <a:rPr lang="en-US" dirty="0"/>
              <a:t>When in doubt, please contact the appropriate Financial Services accounting office BEFORE initiating the transaction.  As always, any payment must have a valid UNM business purpose, which must be fully explained on the document (Chrome River, Purchase Requisition, Journal Voucher, etc.).  Do not just restate what is being purchased.   </a:t>
            </a:r>
          </a:p>
          <a:p>
            <a:r>
              <a:rPr lang="en-US" dirty="0">
                <a:hlinkClick r:id="rId2"/>
              </a:rPr>
              <a:t>http://sarm.unm.edu/part-1/basic-concepts/1-e-banner-concepts-and-definitions.html</a:t>
            </a:r>
            <a:endParaRPr lang="en-US" dirty="0"/>
          </a:p>
          <a:p>
            <a:endParaRPr lang="en-US" dirty="0"/>
          </a:p>
        </p:txBody>
      </p:sp>
    </p:spTree>
    <p:extLst>
      <p:ext uri="{BB962C8B-B14F-4D97-AF65-F5344CB8AC3E}">
        <p14:creationId xmlns:p14="http://schemas.microsoft.com/office/powerpoint/2010/main" val="271460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B355-D29E-445E-B2A4-3799F8CB8FD9}"/>
              </a:ext>
            </a:extLst>
          </p:cNvPr>
          <p:cNvSpPr>
            <a:spLocks noGrp="1"/>
          </p:cNvSpPr>
          <p:nvPr>
            <p:ph type="title"/>
          </p:nvPr>
        </p:nvSpPr>
        <p:spPr>
          <a:xfrm>
            <a:off x="2282532" y="52963"/>
            <a:ext cx="8911687" cy="567127"/>
          </a:xfrm>
        </p:spPr>
        <p:txBody>
          <a:bodyPr>
            <a:normAutofit fontScale="90000"/>
          </a:bodyPr>
          <a:lstStyle/>
          <a:p>
            <a:r>
              <a:rPr lang="en-US" dirty="0"/>
              <a:t>Quick Reference Guide</a:t>
            </a:r>
          </a:p>
        </p:txBody>
      </p:sp>
      <p:pic>
        <p:nvPicPr>
          <p:cNvPr id="6" name="Content Placeholder 5">
            <a:extLst>
              <a:ext uri="{FF2B5EF4-FFF2-40B4-BE49-F238E27FC236}">
                <a16:creationId xmlns:a16="http://schemas.microsoft.com/office/drawing/2014/main" id="{16DFA39E-12E4-43E3-A1C4-6406D34E1938}"/>
              </a:ext>
            </a:extLst>
          </p:cNvPr>
          <p:cNvPicPr>
            <a:picLocks noGrp="1" noChangeAspect="1"/>
          </p:cNvPicPr>
          <p:nvPr>
            <p:ph sz="half" idx="1"/>
          </p:nvPr>
        </p:nvPicPr>
        <p:blipFill>
          <a:blip r:embed="rId2"/>
          <a:stretch>
            <a:fillRect/>
          </a:stretch>
        </p:blipFill>
        <p:spPr>
          <a:xfrm>
            <a:off x="1940381" y="545284"/>
            <a:ext cx="9595987" cy="6259753"/>
          </a:xfrm>
        </p:spPr>
      </p:pic>
      <p:sp>
        <p:nvSpPr>
          <p:cNvPr id="4" name="Rectangle 3">
            <a:extLst>
              <a:ext uri="{FF2B5EF4-FFF2-40B4-BE49-F238E27FC236}">
                <a16:creationId xmlns:a16="http://schemas.microsoft.com/office/drawing/2014/main" id="{9E80D96C-D17F-AC03-2DE5-40EE3A2B0D48}"/>
              </a:ext>
            </a:extLst>
          </p:cNvPr>
          <p:cNvSpPr/>
          <p:nvPr/>
        </p:nvSpPr>
        <p:spPr>
          <a:xfrm>
            <a:off x="5303520" y="5529072"/>
            <a:ext cx="2414016" cy="7836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DCB256-E81F-0F23-70EC-9833E02AA6B8}"/>
              </a:ext>
            </a:extLst>
          </p:cNvPr>
          <p:cNvSpPr txBox="1"/>
          <p:nvPr/>
        </p:nvSpPr>
        <p:spPr>
          <a:xfrm>
            <a:off x="5220081" y="5508507"/>
            <a:ext cx="2704719" cy="807913"/>
          </a:xfrm>
          <a:prstGeom prst="rect">
            <a:avLst/>
          </a:prstGeom>
          <a:noFill/>
        </p:spPr>
        <p:txBody>
          <a:bodyPr wrap="square" rtlCol="0">
            <a:spAutoFit/>
          </a:bodyPr>
          <a:lstStyle/>
          <a:p>
            <a:r>
              <a:rPr lang="en-US" sz="900" b="1" dirty="0"/>
              <a:t>Other Institutional Programs            P50</a:t>
            </a:r>
          </a:p>
          <a:p>
            <a:r>
              <a:rPr lang="en-US" sz="900" b="1" dirty="0"/>
              <a:t>Property Plant and Equipment        P501</a:t>
            </a:r>
          </a:p>
          <a:p>
            <a:r>
              <a:rPr lang="en-US" sz="900" b="1" dirty="0"/>
              <a:t>Agencies 			  P502</a:t>
            </a:r>
          </a:p>
          <a:p>
            <a:r>
              <a:rPr lang="en-US" sz="900" b="1" dirty="0"/>
              <a:t>Student Loan Programs	                 P503</a:t>
            </a:r>
          </a:p>
          <a:p>
            <a:r>
              <a:rPr lang="en-US" sz="900" b="1" dirty="0"/>
              <a:t>Endowment Programs                      P504</a:t>
            </a:r>
            <a:r>
              <a:rPr lang="en-US" sz="1000" dirty="0"/>
              <a:t>	</a:t>
            </a:r>
          </a:p>
        </p:txBody>
      </p:sp>
      <p:sp>
        <p:nvSpPr>
          <p:cNvPr id="5" name="Rectangle 4">
            <a:extLst>
              <a:ext uri="{FF2B5EF4-FFF2-40B4-BE49-F238E27FC236}">
                <a16:creationId xmlns:a16="http://schemas.microsoft.com/office/drawing/2014/main" id="{B0A799AE-5DBA-1949-87A3-6F0C4DC292A3}"/>
              </a:ext>
            </a:extLst>
          </p:cNvPr>
          <p:cNvSpPr/>
          <p:nvPr/>
        </p:nvSpPr>
        <p:spPr>
          <a:xfrm>
            <a:off x="2615184" y="6419088"/>
            <a:ext cx="1804416" cy="2255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UNM Hospital       8U1</a:t>
            </a:r>
          </a:p>
        </p:txBody>
      </p:sp>
      <p:sp>
        <p:nvSpPr>
          <p:cNvPr id="8" name="TextBox 7">
            <a:extLst>
              <a:ext uri="{FF2B5EF4-FFF2-40B4-BE49-F238E27FC236}">
                <a16:creationId xmlns:a16="http://schemas.microsoft.com/office/drawing/2014/main" id="{B7AFC800-1D77-E655-B02F-615EB1BA43E5}"/>
              </a:ext>
            </a:extLst>
          </p:cNvPr>
          <p:cNvSpPr txBox="1"/>
          <p:nvPr/>
        </p:nvSpPr>
        <p:spPr>
          <a:xfrm>
            <a:off x="8065009" y="299063"/>
            <a:ext cx="4126992" cy="400110"/>
          </a:xfrm>
          <a:prstGeom prst="rect">
            <a:avLst/>
          </a:prstGeom>
          <a:noFill/>
        </p:spPr>
        <p:txBody>
          <a:bodyPr wrap="square">
            <a:spAutoFit/>
          </a:bodyPr>
          <a:lstStyle/>
          <a:p>
            <a:r>
              <a:rPr lang="en-US" sz="1000" dirty="0">
                <a:solidFill>
                  <a:srgbClr val="00B0F0"/>
                </a:solidFill>
                <a:hlinkClick r:id="rId3">
                  <a:extLst>
                    <a:ext uri="{A12FA001-AC4F-418D-AE19-62706E023703}">
                      <ahyp:hlinkClr xmlns:ahyp="http://schemas.microsoft.com/office/drawing/2018/hyperlinkcolor" val="tx"/>
                    </a:ext>
                  </a:extLst>
                </a:hlinkClick>
              </a:rPr>
              <a:t>https://ua.unm.edu/resources/oplegacctdef-02-18-26.pdf</a:t>
            </a:r>
            <a:endParaRPr lang="en-US" sz="1000" dirty="0">
              <a:solidFill>
                <a:srgbClr val="00B0F0"/>
              </a:solidFill>
            </a:endParaRPr>
          </a:p>
          <a:p>
            <a:endParaRPr lang="en-US" sz="1000" dirty="0"/>
          </a:p>
        </p:txBody>
      </p:sp>
      <p:sp>
        <p:nvSpPr>
          <p:cNvPr id="9" name="TextBox 8">
            <a:extLst>
              <a:ext uri="{FF2B5EF4-FFF2-40B4-BE49-F238E27FC236}">
                <a16:creationId xmlns:a16="http://schemas.microsoft.com/office/drawing/2014/main" id="{FB012FFC-09A4-37D4-3E81-E083B5F42494}"/>
              </a:ext>
            </a:extLst>
          </p:cNvPr>
          <p:cNvSpPr txBox="1"/>
          <p:nvPr/>
        </p:nvSpPr>
        <p:spPr>
          <a:xfrm>
            <a:off x="8153077" y="28689"/>
            <a:ext cx="3331361" cy="307777"/>
          </a:xfrm>
          <a:prstGeom prst="rect">
            <a:avLst/>
          </a:prstGeom>
          <a:noFill/>
        </p:spPr>
        <p:txBody>
          <a:bodyPr wrap="none" rtlCol="0">
            <a:spAutoFit/>
          </a:bodyPr>
          <a:lstStyle/>
          <a:p>
            <a:r>
              <a:rPr lang="en-US" sz="1400" dirty="0"/>
              <a:t>UNM Account Codes (as of 2/18/26)</a:t>
            </a:r>
          </a:p>
        </p:txBody>
      </p:sp>
    </p:spTree>
    <p:extLst>
      <p:ext uri="{BB962C8B-B14F-4D97-AF65-F5344CB8AC3E}">
        <p14:creationId xmlns:p14="http://schemas.microsoft.com/office/powerpoint/2010/main" val="20261673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1529</TotalTime>
  <Words>6478</Words>
  <Application>Microsoft Office PowerPoint</Application>
  <PresentationFormat>Widescreen</PresentationFormat>
  <Paragraphs>293</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Century Gothic</vt:lpstr>
      <vt:lpstr>Wingdings 3</vt:lpstr>
      <vt:lpstr>Wisp</vt:lpstr>
      <vt:lpstr>UNM Finance 101</vt:lpstr>
      <vt:lpstr>Welcome – Let’s get started</vt:lpstr>
      <vt:lpstr>FUND</vt:lpstr>
      <vt:lpstr>FUND</vt:lpstr>
      <vt:lpstr>What does UNM provide?</vt:lpstr>
      <vt:lpstr>FUND – relates to the source of the revenue (“Bucket”)</vt:lpstr>
      <vt:lpstr>FUND</vt:lpstr>
      <vt:lpstr>FUND</vt:lpstr>
      <vt:lpstr>Quick Reference Guide</vt:lpstr>
      <vt:lpstr>Organization</vt:lpstr>
      <vt:lpstr>Organization</vt:lpstr>
      <vt:lpstr>Program</vt:lpstr>
      <vt:lpstr>PROGRAM</vt:lpstr>
      <vt:lpstr>ACTIVITY</vt:lpstr>
      <vt:lpstr>ACTIVITY</vt:lpstr>
      <vt:lpstr>ACTIVITY</vt:lpstr>
      <vt:lpstr>The various types of expenses in Banner</vt:lpstr>
      <vt:lpstr>What type of document is it and where can I find it?</vt:lpstr>
      <vt:lpstr>PowerPoint Presentation</vt:lpstr>
      <vt:lpstr>PowerPoint Presentation</vt:lpstr>
      <vt:lpstr>PowerPoint Presentation</vt:lpstr>
      <vt:lpstr>PowerPoint Presentation</vt:lpstr>
      <vt:lpstr>What is a Journal Voucher – JV?</vt:lpstr>
      <vt:lpstr>What is a Journal Voucher – JV?</vt:lpstr>
      <vt:lpstr>What is a Journal Voucher – JV – CREDIT side</vt:lpstr>
      <vt:lpstr>What is a Journal Voucher – JV – DEBIT side</vt:lpstr>
      <vt:lpstr>What is a Journal Voucher – JV – DESCRIPTION</vt:lpstr>
      <vt:lpstr>What is a Journal Voucher – JV – DOCUMENT TEXT</vt:lpstr>
      <vt:lpstr>How do you move Revenue?</vt:lpstr>
      <vt:lpstr>ALLOCATION or TRANSFER?</vt:lpstr>
      <vt:lpstr>Allocation or Transfer?</vt:lpstr>
      <vt:lpstr>Allocation or Transfer?</vt:lpstr>
      <vt:lpstr>Allocation or Transfer?</vt:lpstr>
      <vt:lpstr>Allocation or Transfer?</vt:lpstr>
      <vt:lpstr>Allocation or Transfer?</vt:lpstr>
      <vt:lpstr>Allocation or Transfer?</vt:lpstr>
      <vt:lpstr>Allocation or Transfer?</vt:lpstr>
      <vt:lpstr>Salary Changes</vt:lpstr>
      <vt:lpstr>ePAF – which type to select</vt:lpstr>
      <vt:lpstr>PHAREDS </vt:lpstr>
      <vt:lpstr>PHAREDS  continued</vt:lpstr>
      <vt:lpstr>Banner screens - Financial</vt:lpstr>
      <vt:lpstr>Banner screens – Financial</vt:lpstr>
      <vt:lpstr>NSF – Insufficient Funds</vt:lpstr>
      <vt:lpstr>NSF – Insufficient Funds</vt:lpstr>
      <vt:lpstr>Buying Capital Equipment</vt:lpstr>
      <vt:lpstr>Buying Capital Equipment</vt:lpstr>
      <vt:lpstr>Buying Capital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 Finance 101</dc:title>
  <dc:creator>Nicole S Torres</dc:creator>
  <cp:lastModifiedBy>Nicole Torres</cp:lastModifiedBy>
  <cp:revision>55</cp:revision>
  <dcterms:created xsi:type="dcterms:W3CDTF">2022-04-22T15:54:17Z</dcterms:created>
  <dcterms:modified xsi:type="dcterms:W3CDTF">2026-04-13T15:50:04Z</dcterms:modified>
</cp:coreProperties>
</file>