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0"/>
    <p:restoredTop sz="94694"/>
  </p:normalViewPr>
  <p:slideViewPr>
    <p:cSldViewPr snapToGrid="0" snapToObjects="1">
      <p:cViewPr varScale="1">
        <p:scale>
          <a:sx n="123" d="100"/>
          <a:sy n="123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03169B-F834-F04F-B5CC-BE22E549DB8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0DD4E1-4D9B-0241-82DB-BCE4C2586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1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8F8CD-64E9-4C45-95B3-F6885E92B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5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914402"/>
            <a:ext cx="10363200" cy="2671920"/>
          </a:xfrm>
          <a:noFill/>
          <a:effectLst/>
        </p:spPr>
        <p:txBody>
          <a:bodyPr lIns="0" anchor="b" anchorCtr="0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400" y="3586320"/>
            <a:ext cx="10363200" cy="2826203"/>
          </a:xfrm>
          <a:noFill/>
          <a:effectLst/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60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8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1" y="1828799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6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457200"/>
            <a:ext cx="3108960" cy="64008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112008" y="1828798"/>
            <a:ext cx="9079992" cy="4572001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8960" y="914399"/>
            <a:ext cx="9083040" cy="914400"/>
          </a:xfrm>
        </p:spPr>
        <p:txBody>
          <a:bodyPr lIns="18288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56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0" y="914398"/>
            <a:ext cx="10363199" cy="5486402"/>
          </a:xfr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3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914400"/>
            <a:ext cx="3108960" cy="5486400"/>
          </a:xfrm>
          <a:solidFill>
            <a:srgbClr val="63666A"/>
          </a:solidFill>
          <a:effectLst/>
        </p:spPr>
        <p:txBody>
          <a:bodyPr lIns="182880" tIns="182880" rIns="182880" bIns="182880"/>
          <a:lstStyle>
            <a:lvl1pPr>
              <a:defRPr sz="2400" b="1">
                <a:solidFill>
                  <a:schemeClr val="bg1"/>
                </a:solidFill>
              </a:defRPr>
            </a:lvl1pPr>
            <a:lvl2pPr marL="15875" indent="0">
              <a:buNone/>
              <a:defRPr sz="2000">
                <a:solidFill>
                  <a:schemeClr val="bg1"/>
                </a:solidFill>
              </a:defRPr>
            </a:lvl2pPr>
            <a:lvl3pPr marL="174625" indent="-174625">
              <a:tabLst/>
              <a:defRPr sz="1800">
                <a:solidFill>
                  <a:schemeClr val="bg1"/>
                </a:solidFill>
              </a:defRPr>
            </a:lvl3pPr>
            <a:lvl4pPr marL="406400" indent="-209550">
              <a:tabLst/>
              <a:defRPr>
                <a:solidFill>
                  <a:schemeClr val="bg1"/>
                </a:solidFill>
              </a:defRPr>
            </a:lvl4pPr>
            <a:lvl5pPr marL="687388" indent="-211138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112008" y="914400"/>
            <a:ext cx="9079992" cy="5486400"/>
          </a:xfrm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5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EEC1F-529F-4189-8CD4-E2BABCF64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" y="0"/>
            <a:ext cx="12188952" cy="457200"/>
          </a:xfrm>
          <a:prstGeom prst="rect">
            <a:avLst/>
          </a:prstGeom>
          <a:solidFill>
            <a:srgbClr val="BA0C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914399"/>
            <a:ext cx="103632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798"/>
            <a:ext cx="10363200" cy="4572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0"/>
            <a:ext cx="914400" cy="457200"/>
          </a:xfrm>
          <a:prstGeom prst="rect">
            <a:avLst/>
          </a:prstGeom>
          <a:ln>
            <a:noFill/>
          </a:ln>
        </p:spPr>
        <p:txBody>
          <a:bodyPr vert="horz" lIns="0" tIns="0" rIns="18288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0F9D9B2-054F-5C4C-90A5-C7B9C1636A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2" y="0"/>
            <a:ext cx="1557337" cy="4572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7999466" y="0"/>
            <a:ext cx="3278134" cy="4572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1100" b="0" i="1" dirty="0">
                <a:solidFill>
                  <a:schemeClr val="bg1"/>
                </a:solidFill>
              </a:rPr>
              <a:t>Discover more at </a:t>
            </a:r>
            <a:r>
              <a:rPr lang="en-US" sz="1100" b="0" i="1" dirty="0" err="1">
                <a:solidFill>
                  <a:schemeClr val="bg1"/>
                </a:solidFill>
              </a:rPr>
              <a:t>RESEARCH.unm.edu</a:t>
            </a:r>
            <a:endParaRPr lang="en-US" sz="11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5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00038" indent="-2841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35000" indent="-317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5838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70000" indent="-317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D68B54-E4A2-C34D-9117-7AEB7ACC2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 Working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F7153-EACB-6A41-A18F-2039A92E90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Established Winter 2019</a:t>
            </a:r>
          </a:p>
        </p:txBody>
      </p:sp>
    </p:spTree>
    <p:extLst>
      <p:ext uri="{BB962C8B-B14F-4D97-AF65-F5344CB8AC3E}">
        <p14:creationId xmlns:p14="http://schemas.microsoft.com/office/powerpoint/2010/main" val="42626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26530-7C6C-4E89-808F-4E97E02C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146B4-895E-4D9E-BF04-F7A1357A8D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Committee Members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7A910-977B-41A6-A9BE-606D979FA94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200" dirty="0"/>
              <a:t>Michelle Casias, OSP</a:t>
            </a:r>
          </a:p>
          <a:p>
            <a:r>
              <a:rPr lang="en-US" sz="2200" dirty="0"/>
              <a:t>Jeremy Hamlin, C&amp;G Accounting</a:t>
            </a:r>
          </a:p>
          <a:p>
            <a:r>
              <a:rPr lang="en-US" sz="2200" dirty="0"/>
              <a:t>Stephanie Sanchez, OSP</a:t>
            </a:r>
          </a:p>
          <a:p>
            <a:r>
              <a:rPr lang="en-US" sz="2200"/>
              <a:t>Betsy Drellack</a:t>
            </a:r>
            <a:r>
              <a:rPr lang="en-US" sz="2200" dirty="0"/>
              <a:t>, OVPR</a:t>
            </a:r>
          </a:p>
          <a:p>
            <a:r>
              <a:rPr lang="en-US" sz="2200" dirty="0"/>
              <a:t>Vincent Sarracino, FRDO &amp; A&amp;S</a:t>
            </a:r>
          </a:p>
          <a:p>
            <a:r>
              <a:rPr lang="en-US" sz="2200" dirty="0"/>
              <a:t>Isela Roeder, FRDO &amp; SOE</a:t>
            </a:r>
          </a:p>
          <a:p>
            <a:r>
              <a:rPr lang="en-US" sz="2200" dirty="0"/>
              <a:t>Monica Fishel, FRDO</a:t>
            </a:r>
          </a:p>
          <a:p>
            <a:r>
              <a:rPr lang="en-US" sz="2200" dirty="0"/>
              <a:t>Karen Walker, CHTM</a:t>
            </a:r>
          </a:p>
          <a:p>
            <a:r>
              <a:rPr lang="en-US" sz="2200" dirty="0"/>
              <a:t>Andra Kiscaden, </a:t>
            </a:r>
            <a:r>
              <a:rPr lang="en-US" sz="2200" dirty="0" err="1"/>
              <a:t>EPSCoR</a:t>
            </a:r>
            <a:endParaRPr lang="en-US" sz="2200" dirty="0"/>
          </a:p>
          <a:p>
            <a:r>
              <a:rPr lang="en-US" sz="2200" dirty="0"/>
              <a:t>Sidney Mason-Coon, CASAA</a:t>
            </a:r>
          </a:p>
          <a:p>
            <a:r>
              <a:rPr lang="en-US" sz="2200" dirty="0"/>
              <a:t>Lindsay Britt, Psychology Department &amp; CASAA</a:t>
            </a:r>
          </a:p>
          <a:p>
            <a:r>
              <a:rPr lang="en-US" sz="2200" dirty="0"/>
              <a:t>Monica Vlad, Chemistry Department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B1E5FD-E466-4C39-AB7D-63CBC5E3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>
            <a:off x="0" y="2434590"/>
            <a:ext cx="3112008" cy="273177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430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8F3BBA-0FFF-4738-B11A-D6604D6D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33729-D089-44C7-B006-DF9FAA5D49C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Identify growth opportunities for increased networking, mentoring and exchanging of knowledge and information among Research Administrators to grow the research enterprise.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7883E1-47F9-4523-BBE8-61B1BBFF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RAN Working Group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5BE5AD-F2FD-4C55-9CE7-FBFFFF2683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626" r="176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52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E9C342-26ED-4278-A6A8-AB770066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9B2-054F-5C4C-90A5-C7B9C1636A48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7FCBD-93BD-4227-9026-10D8433A5E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08960" y="1828798"/>
            <a:ext cx="9083040" cy="45720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and address growth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Expand the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Identify relevant topics and quality presenters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training/workshops on research administration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a network for sharing information and best practices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01D515-7231-4219-83A4-2F4310B1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F3F80BA-3ACF-4CFB-9944-1A3570D833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3813" r="3381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UNM Theme">
  <a:themeElements>
    <a:clrScheme name="UNM Brand September 2017">
      <a:dk1>
        <a:srgbClr val="000000"/>
      </a:dk1>
      <a:lt1>
        <a:srgbClr val="FFFFFF"/>
      </a:lt1>
      <a:dk2>
        <a:srgbClr val="BA0C2F"/>
      </a:dk2>
      <a:lt2>
        <a:srgbClr val="D6A361"/>
      </a:lt2>
      <a:accent1>
        <a:srgbClr val="FFC600"/>
      </a:accent1>
      <a:accent2>
        <a:srgbClr val="A7AA19"/>
      </a:accent2>
      <a:accent3>
        <a:srgbClr val="EC8A00"/>
      </a:accent3>
      <a:accent4>
        <a:srgbClr val="008995"/>
      </a:accent4>
      <a:accent5>
        <a:srgbClr val="C05030"/>
      </a:accent5>
      <a:accent6>
        <a:srgbClr val="8A377B"/>
      </a:accent6>
      <a:hlink>
        <a:srgbClr val="626669"/>
      </a:hlink>
      <a:folHlink>
        <a:srgbClr val="A7A7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_Template_v3" id="{F9AED149-C77A-204A-9479-5866164D9A7B}" vid="{560A99CA-9AB3-304D-9682-C30AC69FC2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7734</TotalTime>
  <Words>134</Words>
  <Application>Microsoft Office PowerPoint</Application>
  <PresentationFormat>Widescreen</PresentationFormat>
  <Paragraphs>29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UNM Theme</vt:lpstr>
      <vt:lpstr>RAN Working Group</vt:lpstr>
      <vt:lpstr>PowerPoint Presentation</vt:lpstr>
      <vt:lpstr>Purpose of the RAN Working Group</vt:lpstr>
      <vt:lpstr>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 Research Advancing Discovery, Creativity, and Innovation</dc:title>
  <dc:creator>Natalie Rogers</dc:creator>
  <cp:lastModifiedBy>Mohammad 'Moe' Bundrage</cp:lastModifiedBy>
  <cp:revision>47</cp:revision>
  <cp:lastPrinted>2019-11-12T18:57:22Z</cp:lastPrinted>
  <dcterms:created xsi:type="dcterms:W3CDTF">2019-08-19T19:16:02Z</dcterms:created>
  <dcterms:modified xsi:type="dcterms:W3CDTF">2019-11-15T20:05:05Z</dcterms:modified>
</cp:coreProperties>
</file>